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9"/>
  </p:notesMasterIdLst>
  <p:sldIdLst>
    <p:sldId id="256" r:id="rId2"/>
    <p:sldId id="330" r:id="rId3"/>
    <p:sldId id="258" r:id="rId4"/>
    <p:sldId id="290" r:id="rId5"/>
    <p:sldId id="266" r:id="rId6"/>
    <p:sldId id="287" r:id="rId7"/>
    <p:sldId id="305" r:id="rId8"/>
    <p:sldId id="334" r:id="rId9"/>
    <p:sldId id="333" r:id="rId10"/>
    <p:sldId id="306" r:id="rId11"/>
    <p:sldId id="307" r:id="rId12"/>
    <p:sldId id="294" r:id="rId13"/>
    <p:sldId id="295" r:id="rId14"/>
    <p:sldId id="296" r:id="rId15"/>
    <p:sldId id="297" r:id="rId16"/>
    <p:sldId id="298" r:id="rId17"/>
    <p:sldId id="299" r:id="rId18"/>
    <p:sldId id="313" r:id="rId19"/>
    <p:sldId id="300" r:id="rId20"/>
    <p:sldId id="302" r:id="rId21"/>
    <p:sldId id="308" r:id="rId22"/>
    <p:sldId id="309" r:id="rId23"/>
    <p:sldId id="311" r:id="rId24"/>
    <p:sldId id="286" r:id="rId25"/>
    <p:sldId id="310" r:id="rId26"/>
    <p:sldId id="314" r:id="rId27"/>
    <p:sldId id="315" r:id="rId28"/>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6EC"/>
    <a:srgbClr val="F33F59"/>
    <a:srgbClr val="00FF99"/>
    <a:srgbClr val="8A7BF5"/>
    <a:srgbClr val="F1DBEB"/>
    <a:srgbClr val="FF3399"/>
    <a:srgbClr val="DFEB3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4" autoAdjust="0"/>
  </p:normalViewPr>
  <p:slideViewPr>
    <p:cSldViewPr>
      <p:cViewPr>
        <p:scale>
          <a:sx n="74" d="100"/>
          <a:sy n="74" d="100"/>
        </p:scale>
        <p:origin x="-1182"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5889489-03C8-48D9-BE1E-934B3BF37A70}" type="datetimeFigureOut">
              <a:rPr lang="en-US"/>
              <a:pPr>
                <a:defRPr/>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88833C3-9A22-4FD9-8B2B-196DC9BFBE92}" type="slidenum">
              <a:rPr lang="en-US"/>
              <a:pPr>
                <a:defRPr/>
              </a:pPr>
              <a:t>‹#›</a:t>
            </a:fld>
            <a:endParaRPr lang="en-US"/>
          </a:p>
        </p:txBody>
      </p:sp>
    </p:spTree>
    <p:extLst>
      <p:ext uri="{BB962C8B-B14F-4D97-AF65-F5344CB8AC3E}">
        <p14:creationId xmlns:p14="http://schemas.microsoft.com/office/powerpoint/2010/main" val="388356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21"/>
              <a:ext cx="1848" cy="3638"/>
              <a:chOff x="3010" y="765"/>
              <a:chExt cx="1848" cy="3638"/>
            </a:xfrm>
          </p:grpSpPr>
          <p:sp>
            <p:nvSpPr>
              <p:cNvPr id="39" name="Freeform 4"/>
              <p:cNvSpPr>
                <a:spLocks/>
              </p:cNvSpPr>
              <p:nvPr userDrawn="1"/>
            </p:nvSpPr>
            <p:spPr bwMode="ltGray">
              <a:xfrm rot="12185230" flipV="1">
                <a:off x="3525" y="764"/>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0" name="Freeform 5"/>
              <p:cNvSpPr>
                <a:spLocks/>
              </p:cNvSpPr>
              <p:nvPr userDrawn="1"/>
            </p:nvSpPr>
            <p:spPr bwMode="ltGray">
              <a:xfrm rot="12185230" flipV="1">
                <a:off x="4019" y="1785"/>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1" name="Freeform 6"/>
              <p:cNvSpPr>
                <a:spLocks/>
              </p:cNvSpPr>
              <p:nvPr userDrawn="1"/>
            </p:nvSpPr>
            <p:spPr bwMode="ltGray">
              <a:xfrm rot="12185230" flipV="1">
                <a:off x="3630" y="2152"/>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2" name="Freeform 7"/>
              <p:cNvSpPr>
                <a:spLocks/>
              </p:cNvSpPr>
              <p:nvPr userDrawn="1"/>
            </p:nvSpPr>
            <p:spPr bwMode="ltGray">
              <a:xfrm rot="12185230" flipV="1">
                <a:off x="3971" y="961"/>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3" name="Freeform 8"/>
              <p:cNvSpPr>
                <a:spLocks/>
              </p:cNvSpPr>
              <p:nvPr userDrawn="1"/>
            </p:nvSpPr>
            <p:spPr bwMode="ltGray">
              <a:xfrm rot="12185230" flipV="1">
                <a:off x="3837"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 name="Freeform 9"/>
              <p:cNvSpPr>
                <a:spLocks/>
              </p:cNvSpPr>
              <p:nvPr userDrawn="1"/>
            </p:nvSpPr>
            <p:spPr bwMode="ltGray">
              <a:xfrm rot="12185230" flipV="1">
                <a:off x="3886" y="1309"/>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5" name="Freeform 10"/>
              <p:cNvSpPr>
                <a:spLocks/>
              </p:cNvSpPr>
              <p:nvPr userDrawn="1"/>
            </p:nvSpPr>
            <p:spPr bwMode="ltGray">
              <a:xfrm rot="12185230" flipV="1">
                <a:off x="3009" y="2343"/>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nvGrpSpPr>
            <p:cNvPr id="13" name="Group 21"/>
            <p:cNvGrpSpPr>
              <a:grpSpLocks/>
            </p:cNvGrpSpPr>
            <p:nvPr userDrawn="1"/>
          </p:nvGrpSpPr>
          <p:grpSpPr bwMode="auto">
            <a:xfrm rot="-6691250">
              <a:off x="3644" y="126"/>
              <a:ext cx="350" cy="608"/>
              <a:chOff x="1731" y="866"/>
              <a:chExt cx="127" cy="157"/>
            </a:xfrm>
          </p:grpSpPr>
          <p:sp>
            <p:nvSpPr>
              <p:cNvPr id="33" name="Freeform 22"/>
              <p:cNvSpPr>
                <a:spLocks/>
              </p:cNvSpPr>
              <p:nvPr userDrawn="1"/>
            </p:nvSpPr>
            <p:spPr bwMode="ltGray">
              <a:xfrm>
                <a:off x="1732"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4" name="Freeform 23"/>
              <p:cNvSpPr>
                <a:spLocks/>
              </p:cNvSpPr>
              <p:nvPr userDrawn="1"/>
            </p:nvSpPr>
            <p:spPr bwMode="ltGray">
              <a:xfrm>
                <a:off x="1789"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5" name="Freeform 24"/>
              <p:cNvSpPr>
                <a:spLocks/>
              </p:cNvSpPr>
              <p:nvPr userDrawn="1"/>
            </p:nvSpPr>
            <p:spPr bwMode="ltGray">
              <a:xfrm>
                <a:off x="1773"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nvGrpSpPr>
            <p:cNvPr id="14" name="Group 25"/>
            <p:cNvGrpSpPr>
              <a:grpSpLocks/>
            </p:cNvGrpSpPr>
            <p:nvPr userDrawn="1"/>
          </p:nvGrpSpPr>
          <p:grpSpPr bwMode="auto">
            <a:xfrm rot="8524840">
              <a:off x="675" y="3306"/>
              <a:ext cx="500" cy="500"/>
              <a:chOff x="1727" y="867"/>
              <a:chExt cx="129" cy="156"/>
            </a:xfrm>
          </p:grpSpPr>
          <p:sp>
            <p:nvSpPr>
              <p:cNvPr id="30" name="Freeform 26"/>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1" name="Freeform 27"/>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2" name="Freeform 28"/>
              <p:cNvSpPr>
                <a:spLocks/>
              </p:cNvSpPr>
              <p:nvPr userDrawn="1"/>
            </p:nvSpPr>
            <p:spPr bwMode="ltGray">
              <a:xfrm>
                <a:off x="1772" y="999"/>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nvGrpSpPr>
            <p:cNvPr id="15" name="Group 29"/>
            <p:cNvGrpSpPr>
              <a:grpSpLocks/>
            </p:cNvGrpSpPr>
            <p:nvPr userDrawn="1"/>
          </p:nvGrpSpPr>
          <p:grpSpPr bwMode="auto">
            <a:xfrm rot="4106450" flipH="1">
              <a:off x="404" y="270"/>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nvGrpSpPr>
            <p:cNvPr id="16" name="Group 33"/>
            <p:cNvGrpSpPr>
              <a:grpSpLocks/>
            </p:cNvGrpSpPr>
            <p:nvPr userDrawn="1"/>
          </p:nvGrpSpPr>
          <p:grpSpPr bwMode="auto">
            <a:xfrm rot="10015322" flipH="1">
              <a:off x="4616"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0223"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5022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4CCC45C5-8F3C-4ACB-B311-89A5ACEE641F}" type="slidenum">
              <a:rPr lang="en-US"/>
              <a:pPr>
                <a:defRPr/>
              </a:pPr>
              <a:t>‹#›</a:t>
            </a:fld>
            <a:endParaRPr lang="en-US"/>
          </a:p>
        </p:txBody>
      </p:sp>
    </p:spTree>
    <p:extLst>
      <p:ext uri="{BB962C8B-B14F-4D97-AF65-F5344CB8AC3E}">
        <p14:creationId xmlns:p14="http://schemas.microsoft.com/office/powerpoint/2010/main" val="65764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D7A11419-E340-41C3-9FFA-BFB4504AF24B}" type="slidenum">
              <a:rPr lang="en-US"/>
              <a:pPr>
                <a:defRPr/>
              </a:pPr>
              <a:t>‹#›</a:t>
            </a:fld>
            <a:endParaRPr lang="en-US"/>
          </a:p>
        </p:txBody>
      </p:sp>
    </p:spTree>
    <p:extLst>
      <p:ext uri="{BB962C8B-B14F-4D97-AF65-F5344CB8AC3E}">
        <p14:creationId xmlns:p14="http://schemas.microsoft.com/office/powerpoint/2010/main" val="345766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B48AE07E-874B-4E2E-8652-DA7714A5A49A}" type="slidenum">
              <a:rPr lang="en-US"/>
              <a:pPr>
                <a:defRPr/>
              </a:pPr>
              <a:t>‹#›</a:t>
            </a:fld>
            <a:endParaRPr lang="en-US"/>
          </a:p>
        </p:txBody>
      </p:sp>
    </p:spTree>
    <p:extLst>
      <p:ext uri="{BB962C8B-B14F-4D97-AF65-F5344CB8AC3E}">
        <p14:creationId xmlns:p14="http://schemas.microsoft.com/office/powerpoint/2010/main" val="7849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A6039ACA-2FB2-4156-A0EB-580C3245DD97}" type="slidenum">
              <a:rPr lang="en-US"/>
              <a:pPr>
                <a:defRPr/>
              </a:pPr>
              <a:t>‹#›</a:t>
            </a:fld>
            <a:endParaRPr lang="en-US"/>
          </a:p>
        </p:txBody>
      </p:sp>
    </p:spTree>
    <p:extLst>
      <p:ext uri="{BB962C8B-B14F-4D97-AF65-F5344CB8AC3E}">
        <p14:creationId xmlns:p14="http://schemas.microsoft.com/office/powerpoint/2010/main" val="385918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43B87F73-1879-4CDE-BB67-8DC0C688964D}" type="slidenum">
              <a:rPr lang="en-US"/>
              <a:pPr>
                <a:defRPr/>
              </a:pPr>
              <a:t>‹#›</a:t>
            </a:fld>
            <a:endParaRPr lang="en-US"/>
          </a:p>
        </p:txBody>
      </p:sp>
    </p:spTree>
    <p:extLst>
      <p:ext uri="{BB962C8B-B14F-4D97-AF65-F5344CB8AC3E}">
        <p14:creationId xmlns:p14="http://schemas.microsoft.com/office/powerpoint/2010/main" val="110211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317522A4-E3E1-42A8-B08B-CD8AB080A45B}" type="slidenum">
              <a:rPr lang="en-US"/>
              <a:pPr>
                <a:defRPr/>
              </a:pPr>
              <a:t>‹#›</a:t>
            </a:fld>
            <a:endParaRPr lang="en-US"/>
          </a:p>
        </p:txBody>
      </p:sp>
    </p:spTree>
    <p:extLst>
      <p:ext uri="{BB962C8B-B14F-4D97-AF65-F5344CB8AC3E}">
        <p14:creationId xmlns:p14="http://schemas.microsoft.com/office/powerpoint/2010/main" val="169008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5AB6BACB-A02C-44C3-9E7B-A5E9A600E33B}" type="slidenum">
              <a:rPr lang="en-US"/>
              <a:pPr>
                <a:defRPr/>
              </a:pPr>
              <a:t>‹#›</a:t>
            </a:fld>
            <a:endParaRPr lang="en-US"/>
          </a:p>
        </p:txBody>
      </p:sp>
    </p:spTree>
    <p:extLst>
      <p:ext uri="{BB962C8B-B14F-4D97-AF65-F5344CB8AC3E}">
        <p14:creationId xmlns:p14="http://schemas.microsoft.com/office/powerpoint/2010/main" val="307931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9CCC0581-C29C-409D-AADF-1C8C3E07A937}" type="slidenum">
              <a:rPr lang="en-US"/>
              <a:pPr>
                <a:defRPr/>
              </a:pPr>
              <a:t>‹#›</a:t>
            </a:fld>
            <a:endParaRPr lang="en-US"/>
          </a:p>
        </p:txBody>
      </p:sp>
    </p:spTree>
    <p:extLst>
      <p:ext uri="{BB962C8B-B14F-4D97-AF65-F5344CB8AC3E}">
        <p14:creationId xmlns:p14="http://schemas.microsoft.com/office/powerpoint/2010/main" val="147799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D78165C0-1A2F-4B0A-9EB7-2B54DFF126B8}" type="slidenum">
              <a:rPr lang="en-US"/>
              <a:pPr>
                <a:defRPr/>
              </a:pPr>
              <a:t>‹#›</a:t>
            </a:fld>
            <a:endParaRPr lang="en-US"/>
          </a:p>
        </p:txBody>
      </p:sp>
    </p:spTree>
    <p:extLst>
      <p:ext uri="{BB962C8B-B14F-4D97-AF65-F5344CB8AC3E}">
        <p14:creationId xmlns:p14="http://schemas.microsoft.com/office/powerpoint/2010/main" val="78301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00CEF736-4351-432F-B5AF-484088EDA6E8}" type="slidenum">
              <a:rPr lang="en-US"/>
              <a:pPr>
                <a:defRPr/>
              </a:pPr>
              <a:t>‹#›</a:t>
            </a:fld>
            <a:endParaRPr lang="en-US"/>
          </a:p>
        </p:txBody>
      </p:sp>
    </p:spTree>
    <p:extLst>
      <p:ext uri="{BB962C8B-B14F-4D97-AF65-F5344CB8AC3E}">
        <p14:creationId xmlns:p14="http://schemas.microsoft.com/office/powerpoint/2010/main" val="169467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DEC77A13-4A7C-43FA-82EA-238B538C4B00}" type="slidenum">
              <a:rPr lang="en-US"/>
              <a:pPr>
                <a:defRPr/>
              </a:pPr>
              <a:t>‹#›</a:t>
            </a:fld>
            <a:endParaRPr lang="en-US"/>
          </a:p>
        </p:txBody>
      </p:sp>
    </p:spTree>
    <p:extLst>
      <p:ext uri="{BB962C8B-B14F-4D97-AF65-F5344CB8AC3E}">
        <p14:creationId xmlns:p14="http://schemas.microsoft.com/office/powerpoint/2010/main" val="36565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49155"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nvGrpSpPr>
            <p:cNvPr id="1033" name="Group 4"/>
            <p:cNvGrpSpPr>
              <a:grpSpLocks/>
            </p:cNvGrpSpPr>
            <p:nvPr/>
          </p:nvGrpSpPr>
          <p:grpSpPr bwMode="auto">
            <a:xfrm rot="14964908" flipH="1">
              <a:off x="104" y="2441"/>
              <a:ext cx="452" cy="444"/>
              <a:chOff x="1727" y="866"/>
              <a:chExt cx="129" cy="157"/>
            </a:xfrm>
          </p:grpSpPr>
          <p:sp>
            <p:nvSpPr>
              <p:cNvPr id="49157"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58"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59"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49160"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nvGrpSpPr>
            <p:cNvPr id="1035" name="Group 9"/>
            <p:cNvGrpSpPr>
              <a:grpSpLocks/>
            </p:cNvGrpSpPr>
            <p:nvPr/>
          </p:nvGrpSpPr>
          <p:grpSpPr bwMode="auto">
            <a:xfrm rot="416244">
              <a:off x="9" y="1746"/>
              <a:ext cx="1771" cy="1741"/>
              <a:chOff x="41" y="2787"/>
              <a:chExt cx="902" cy="833"/>
            </a:xfrm>
          </p:grpSpPr>
          <p:sp>
            <p:nvSpPr>
              <p:cNvPr id="49162"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63"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64"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65"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66"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49168"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69"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70" name="Freeform 18"/>
                <p:cNvSpPr>
                  <a:spLocks/>
                </p:cNvSpPr>
                <p:nvPr userDrawn="1"/>
              </p:nvSpPr>
              <p:spPr bwMode="ltGray">
                <a:xfrm rot="4200091">
                  <a:off x="175"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49172"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73"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74"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nvGrpSpPr>
            <p:cNvPr id="1037" name="Group 23"/>
            <p:cNvGrpSpPr>
              <a:grpSpLocks/>
            </p:cNvGrpSpPr>
            <p:nvPr/>
          </p:nvGrpSpPr>
          <p:grpSpPr bwMode="auto">
            <a:xfrm rot="5003157">
              <a:off x="249" y="1102"/>
              <a:ext cx="412" cy="500"/>
              <a:chOff x="1727" y="866"/>
              <a:chExt cx="129" cy="157"/>
            </a:xfrm>
          </p:grpSpPr>
          <p:sp>
            <p:nvSpPr>
              <p:cNvPr id="49176"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77"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78"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grpSp>
          <p:nvGrpSpPr>
            <p:cNvPr id="1038" name="Group 27"/>
            <p:cNvGrpSpPr>
              <a:grpSpLocks/>
            </p:cNvGrpSpPr>
            <p:nvPr/>
          </p:nvGrpSpPr>
          <p:grpSpPr bwMode="auto">
            <a:xfrm>
              <a:off x="815" y="0"/>
              <a:ext cx="345" cy="367"/>
              <a:chOff x="1727" y="866"/>
              <a:chExt cx="129" cy="157"/>
            </a:xfrm>
          </p:grpSpPr>
          <p:sp>
            <p:nvSpPr>
              <p:cNvPr id="49180"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1"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2"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49183"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9184"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5"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6"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7"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8"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89"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0"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1"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2"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3"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4"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5"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9196"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4919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9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defRPr/>
            </a:pPr>
            <a:endParaRPr lang="en-US"/>
          </a:p>
        </p:txBody>
      </p:sp>
      <p:sp>
        <p:nvSpPr>
          <p:cNvPr id="4920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effectLst/>
                <a:latin typeface="+mn-lt"/>
              </a:defRPr>
            </a:lvl1pPr>
          </a:lstStyle>
          <a:p>
            <a:pPr>
              <a:defRPr/>
            </a:pPr>
            <a:endParaRPr lang="en-US"/>
          </a:p>
        </p:txBody>
      </p:sp>
      <p:sp>
        <p:nvSpPr>
          <p:cNvPr id="4920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a:defRPr/>
            </a:pPr>
            <a:fld id="{A9A70554-AFA8-4F77-88ED-705D4302AE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228600"/>
            <a:ext cx="8534400" cy="1447800"/>
          </a:xfrm>
        </p:spPr>
        <p:txBody>
          <a:bodyPr/>
          <a:lstStyle/>
          <a:p>
            <a:pPr eaLnBrk="1" hangingPunct="1">
              <a:lnSpc>
                <a:spcPct val="130000"/>
              </a:lnSpc>
              <a:defRPr/>
            </a:pPr>
            <a:r>
              <a:rPr lang="en-US" sz="2400" b="0" dirty="0" smtClean="0">
                <a:solidFill>
                  <a:srgbClr val="FF0000"/>
                </a:solidFill>
                <a:latin typeface="Times New Roman" pitchFamily="18" charset="0"/>
                <a:cs typeface="Times New Roman" pitchFamily="18" charset="0"/>
              </a:rPr>
              <a:t>SỞ Y </a:t>
            </a:r>
            <a:r>
              <a:rPr lang="en-US" sz="2400" b="0" smtClean="0">
                <a:solidFill>
                  <a:srgbClr val="FF0000"/>
                </a:solidFill>
                <a:latin typeface="Times New Roman" pitchFamily="18" charset="0"/>
                <a:cs typeface="Times New Roman" pitchFamily="18" charset="0"/>
              </a:rPr>
              <a:t>TẾ </a:t>
            </a:r>
            <a:r>
              <a:rPr lang="en-US" sz="2400" b="0" smtClean="0">
                <a:solidFill>
                  <a:srgbClr val="FF0000"/>
                </a:solidFill>
                <a:latin typeface="Times New Roman" pitchFamily="18" charset="0"/>
                <a:cs typeface="Times New Roman" pitchFamily="18" charset="0"/>
              </a:rPr>
              <a:t>TỈNH HẬU GIANG</a:t>
            </a:r>
            <a:endParaRPr lang="en-US" sz="2400" b="0" dirty="0" smtClean="0">
              <a:solidFill>
                <a:srgbClr val="FF0000"/>
              </a:solidFill>
              <a:latin typeface="Times New Roman" pitchFamily="18" charset="0"/>
              <a:cs typeface="Times New Roman" pitchFamily="18" charset="0"/>
            </a:endParaRPr>
          </a:p>
          <a:p>
            <a:pPr eaLnBrk="1" hangingPunct="1">
              <a:lnSpc>
                <a:spcPct val="130000"/>
              </a:lnSpc>
              <a:defRPr/>
            </a:pPr>
            <a:r>
              <a:rPr lang="en-US" sz="2400" smtClean="0">
                <a:solidFill>
                  <a:srgbClr val="FF0000"/>
                </a:solidFill>
                <a:latin typeface="Times New Roman" pitchFamily="18" charset="0"/>
                <a:cs typeface="Times New Roman" pitchFamily="18" charset="0"/>
              </a:rPr>
              <a:t>CHI CỤC AN TOÀN VỆ SINH THỰC PHẨM</a:t>
            </a:r>
            <a:endParaRPr lang="en-US" sz="2400" dirty="0" smtClean="0">
              <a:solidFill>
                <a:srgbClr val="FF0000"/>
              </a:solidFill>
              <a:latin typeface="Times New Roman" pitchFamily="18" charset="0"/>
              <a:cs typeface="Times New Roman" pitchFamily="18" charset="0"/>
            </a:endParaRPr>
          </a:p>
          <a:p>
            <a:pPr eaLnBrk="1" hangingPunct="1">
              <a:lnSpc>
                <a:spcPct val="130000"/>
              </a:lnSpc>
              <a:defRPr/>
            </a:pPr>
            <a:r>
              <a:rPr lang="en-US" sz="2400" dirty="0" smtClean="0">
                <a:solidFill>
                  <a:srgbClr val="FF0000"/>
                </a:solidFill>
                <a:latin typeface="Times New Roman" pitchFamily="18" charset="0"/>
                <a:cs typeface="Times New Roman" pitchFamily="18" charset="0"/>
              </a:rPr>
              <a:t>*********</a:t>
            </a:r>
          </a:p>
        </p:txBody>
      </p:sp>
      <p:pic>
        <p:nvPicPr>
          <p:cNvPr id="3075" name="Picture 6" descr="fd0018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62400"/>
            <a:ext cx="2582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3980" y="1752600"/>
            <a:ext cx="8385220" cy="2667000"/>
          </a:xfrm>
          <a:prstGeom prst="rect">
            <a:avLst/>
          </a:prstGeom>
          <a:noFill/>
          <a:ln w="9525">
            <a:noFill/>
            <a:miter lim="800000"/>
            <a:headEnd/>
            <a:tailEnd/>
          </a:ln>
        </p:spPr>
        <p:txBody>
          <a:bodyPr/>
          <a:lstStyle/>
          <a:p>
            <a:pPr algn="ctr">
              <a:lnSpc>
                <a:spcPct val="150000"/>
              </a:lnSpc>
              <a:spcBef>
                <a:spcPct val="20000"/>
              </a:spcBef>
              <a:defRPr/>
            </a:pPr>
            <a:r>
              <a:rPr lang="en-US" sz="4000" kern="0" smtClean="0">
                <a:solidFill>
                  <a:srgbClr val="2106EC"/>
                </a:solidFill>
                <a:effectLst>
                  <a:outerShdw blurRad="38100" dist="38100" dir="2700000" algn="tl">
                    <a:srgbClr val="C0C0C0"/>
                  </a:outerShdw>
                </a:effectLst>
                <a:latin typeface="Times New Roman" pitchFamily="18" charset="0"/>
                <a:cs typeface="Times New Roman" pitchFamily="18" charset="0"/>
              </a:rPr>
              <a:t>TẬP HUẤN </a:t>
            </a:r>
          </a:p>
          <a:p>
            <a:pPr algn="ctr">
              <a:lnSpc>
                <a:spcPct val="150000"/>
              </a:lnSpc>
              <a:spcBef>
                <a:spcPct val="20000"/>
              </a:spcBef>
              <a:defRPr/>
            </a:pPr>
            <a:r>
              <a:rPr lang="en-US" sz="2400" kern="0" smtClean="0">
                <a:solidFill>
                  <a:srgbClr val="2106EC"/>
                </a:solidFill>
                <a:effectLst>
                  <a:outerShdw blurRad="38100" dist="38100" dir="2700000" algn="tl">
                    <a:srgbClr val="C0C0C0"/>
                  </a:outerShdw>
                </a:effectLst>
                <a:latin typeface="Times New Roman" pitchFamily="18" charset="0"/>
                <a:cs typeface="Times New Roman" pitchFamily="18" charset="0"/>
              </a:rPr>
              <a:t>THỰC HIỆN KIỂM THỰC BA BƯỚC VÀ LƯU MẪU THỨC ĂN THEO QUYẾT ĐỊNH SỐ 1246/QĐ- BYT NGÀY 31/03/2017 CỦA BỘ Y TẾ</a:t>
            </a:r>
            <a:endParaRPr lang="en-US" sz="2400" kern="0" dirty="0">
              <a:solidFill>
                <a:srgbClr val="2106EC"/>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stCondLst>
                                            <p:cond delay="0"/>
                                          </p:stCondLst>
                                        </p:cTn>
                                        <p:tgtEl>
                                          <p:spTgt spid="2051">
                                            <p:txEl>
                                              <p:pRg st="0" end="0"/>
                                            </p:txEl>
                                          </p:spTgt>
                                        </p:tgtEl>
                                      </p:cBhvr>
                                    </p:animEffect>
                                    <p:anim calcmode="lin" valueType="num">
                                      <p:cBhvr>
                                        <p:cTn id="8" dur="500" fill="hold">
                                          <p:stCondLst>
                                            <p:cond delay="0"/>
                                          </p:stCondLst>
                                        </p:cTn>
                                        <p:tgtEl>
                                          <p:spTgt spid="2051">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500">
                                          <p:stCondLst>
                                            <p:cond delay="0"/>
                                          </p:stCondLst>
                                        </p:cTn>
                                        <p:tgtEl>
                                          <p:spTgt spid="2051">
                                            <p:txEl>
                                              <p:pRg st="1" end="1"/>
                                            </p:txEl>
                                          </p:spTgt>
                                        </p:tgtEl>
                                      </p:cBhvr>
                                    </p:animEffect>
                                    <p:anim calcmode="lin" valueType="num">
                                      <p:cBhvr>
                                        <p:cTn id="15" dur="500" fill="hold">
                                          <p:stCondLst>
                                            <p:cond delay="0"/>
                                          </p:stCondLst>
                                        </p:cTn>
                                        <p:tgtEl>
                                          <p:spTgt spid="2051">
                                            <p:txEl>
                                              <p:pRg st="1" end="1"/>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500">
                                          <p:stCondLst>
                                            <p:cond delay="0"/>
                                          </p:stCondLst>
                                        </p:cTn>
                                        <p:tgtEl>
                                          <p:spTgt spid="2051">
                                            <p:txEl>
                                              <p:pRg st="2" end="2"/>
                                            </p:txEl>
                                          </p:spTgt>
                                        </p:tgtEl>
                                      </p:cBhvr>
                                    </p:animEffect>
                                    <p:anim calcmode="lin" valueType="num">
                                      <p:cBhvr>
                                        <p:cTn id="22" dur="500" fill="hold">
                                          <p:stCondLst>
                                            <p:cond delay="0"/>
                                          </p:stCondLst>
                                        </p:cTn>
                                        <p:tgtEl>
                                          <p:spTgt spid="2051">
                                            <p:txEl>
                                              <p:pRg st="2" end="2"/>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stCondLst>
                                            <p:cond delay="0"/>
                                          </p:stCondLst>
                                        </p:cTn>
                                        <p:tgtEl>
                                          <p:spTgt spid="6">
                                            <p:txEl>
                                              <p:pRg st="0" end="0"/>
                                            </p:txEl>
                                          </p:spTgt>
                                        </p:tgtEl>
                                      </p:cBhvr>
                                    </p:animEffect>
                                    <p:anim calcmode="lin" valueType="num">
                                      <p:cBhvr>
                                        <p:cTn id="29" dur="500" fill="hold">
                                          <p:stCondLst>
                                            <p:cond delay="0"/>
                                          </p:stCondLst>
                                        </p:cTn>
                                        <p:tgtEl>
                                          <p:spTgt spid="6">
                                            <p:txEl>
                                              <p:pRg st="0" end="0"/>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stCondLst>
                                            <p:cond delay="0"/>
                                          </p:stCondLst>
                                        </p:cTn>
                                        <p:tgtEl>
                                          <p:spTgt spid="6">
                                            <p:txEl>
                                              <p:pRg st="1" end="1"/>
                                            </p:txEl>
                                          </p:spTgt>
                                        </p:tgtEl>
                                      </p:cBhvr>
                                    </p:animEffect>
                                    <p:anim calcmode="lin" valueType="num">
                                      <p:cBhvr>
                                        <p:cTn id="36" dur="500" fill="hold">
                                          <p:stCondLst>
                                            <p:cond delay="0"/>
                                          </p:stCondLst>
                                        </p:cTn>
                                        <p:tgtEl>
                                          <p:spTgt spid="6">
                                            <p:txEl>
                                              <p:pRg st="1" end="1"/>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04800" y="1219200"/>
            <a:ext cx="8229600" cy="4953000"/>
          </a:xfrm>
        </p:spPr>
        <p:txBody>
          <a:bodyPr/>
          <a:lstStyle/>
          <a:p>
            <a:pPr algn="just">
              <a:buFontTx/>
              <a:buNone/>
            </a:pPr>
            <a:r>
              <a:rPr lang="vi-VN" smtClean="0">
                <a:latin typeface="Times New Roman" pitchFamily="18" charset="0"/>
                <a:cs typeface="Times New Roman" pitchFamily="18" charset="0"/>
              </a:rPr>
              <a:t>b) Kiểm tra, đánh giá tình trạng </a:t>
            </a:r>
            <a:r>
              <a:rPr lang="vi-VN" smtClean="0">
                <a:solidFill>
                  <a:srgbClr val="FF0000"/>
                </a:solidFill>
                <a:latin typeface="Times New Roman" pitchFamily="18" charset="0"/>
                <a:cs typeface="Times New Roman" pitchFamily="18" charset="0"/>
              </a:rPr>
              <a:t>cảm quan về chất lượng</a:t>
            </a:r>
            <a:r>
              <a:rPr lang="vi-VN" smtClean="0">
                <a:latin typeface="Times New Roman" pitchFamily="18" charset="0"/>
                <a:cs typeface="Times New Roman" pitchFamily="18" charset="0"/>
              </a:rPr>
              <a:t>, an toàn thực phẩm của từng loại thực phẩm nhập vào bao gồm </a:t>
            </a:r>
            <a:r>
              <a:rPr lang="vi-VN" smtClean="0">
                <a:solidFill>
                  <a:srgbClr val="FF0000"/>
                </a:solidFill>
                <a:latin typeface="Times New Roman" pitchFamily="18" charset="0"/>
                <a:cs typeface="Times New Roman" pitchFamily="18" charset="0"/>
              </a:rPr>
              <a:t>màu s</a:t>
            </a:r>
            <a:r>
              <a:rPr lang="en-US" smtClean="0">
                <a:solidFill>
                  <a:srgbClr val="FF0000"/>
                </a:solidFill>
                <a:latin typeface="Times New Roman" pitchFamily="18" charset="0"/>
                <a:cs typeface="Times New Roman" pitchFamily="18" charset="0"/>
              </a:rPr>
              <a:t>ắ</a:t>
            </a:r>
            <a:r>
              <a:rPr lang="vi-VN" smtClean="0">
                <a:solidFill>
                  <a:srgbClr val="FF0000"/>
                </a:solidFill>
                <a:latin typeface="Times New Roman" pitchFamily="18" charset="0"/>
                <a:cs typeface="Times New Roman" pitchFamily="18" charset="0"/>
              </a:rPr>
              <a:t>c</a:t>
            </a:r>
            <a:r>
              <a:rPr lang="en-US" smtClean="0">
                <a:solidFill>
                  <a:srgbClr val="FF0000"/>
                </a:solidFill>
                <a:latin typeface="Times New Roman" pitchFamily="18" charset="0"/>
                <a:cs typeface="Times New Roman" pitchFamily="18" charset="0"/>
              </a:rPr>
              <a:t>, </a:t>
            </a:r>
            <a:r>
              <a:rPr lang="vi-VN" smtClean="0">
                <a:solidFill>
                  <a:srgbClr val="FF0000"/>
                </a:solidFill>
                <a:latin typeface="Times New Roman" pitchFamily="18" charset="0"/>
                <a:cs typeface="Times New Roman" pitchFamily="18" charset="0"/>
              </a:rPr>
              <a:t>mùi vị</a:t>
            </a:r>
            <a:r>
              <a:rPr lang="en-US" smtClean="0">
                <a:solidFill>
                  <a:srgbClr val="FF0000"/>
                </a:solidFill>
                <a:latin typeface="Times New Roman" pitchFamily="18" charset="0"/>
                <a:cs typeface="Times New Roman" pitchFamily="18" charset="0"/>
              </a:rPr>
              <a:t>, </a:t>
            </a:r>
            <a:r>
              <a:rPr lang="vi-VN" smtClean="0">
                <a:solidFill>
                  <a:srgbClr val="FF0000"/>
                </a:solidFill>
                <a:latin typeface="Times New Roman" pitchFamily="18" charset="0"/>
                <a:cs typeface="Times New Roman" pitchFamily="18" charset="0"/>
              </a:rPr>
              <a:t>tính nguyên vẹn của sản phẩm</a:t>
            </a:r>
            <a:r>
              <a:rPr lang="vi-VN" smtClean="0">
                <a:latin typeface="Times New Roman" pitchFamily="18" charset="0"/>
                <a:cs typeface="Times New Roman" pitchFamily="18" charset="0"/>
              </a:rPr>
              <a:t>... và điều kiện bảo quản thực tế (nếu có yêu cầu ).</a:t>
            </a:r>
            <a:endParaRPr lang="en-US" smtClean="0">
              <a:latin typeface="Times New Roman" pitchFamily="18" charset="0"/>
              <a:cs typeface="Times New Roman" pitchFamily="18" charset="0"/>
            </a:endParaRPr>
          </a:p>
          <a:p>
            <a:pPr algn="just">
              <a:buFontTx/>
              <a:buNone/>
            </a:pPr>
            <a:r>
              <a:rPr lang="vi-VN" smtClean="0">
                <a:latin typeface="Times New Roman" pitchFamily="18" charset="0"/>
                <a:cs typeface="Times New Roman" pitchFamily="18" charset="0"/>
              </a:rPr>
              <a:t>c) Khuyến khích kiểm tra một số chỉ tiêu về chất lượng, an toàn thực phẩm đối với một số nguyên liệu thực phẩm bằng xét nghiệm nhanh…</a:t>
            </a:r>
            <a:endParaRPr lang="en-US" smtClean="0">
              <a:latin typeface="Times New Roman" pitchFamily="18" charset="0"/>
              <a:cs typeface="Times New Roman" pitchFamily="18" charset="0"/>
            </a:endParaRPr>
          </a:p>
        </p:txBody>
      </p:sp>
      <p:sp>
        <p:nvSpPr>
          <p:cNvPr id="3" name="Rectangle 4"/>
          <p:cNvSpPr>
            <a:spLocks noGrp="1" noChangeArrowheads="1"/>
          </p:cNvSpPr>
          <p:nvPr>
            <p:ph type="title"/>
          </p:nvPr>
        </p:nvSpPr>
        <p:spPr>
          <a:xfrm>
            <a:off x="442913" y="304800"/>
            <a:ext cx="8243887" cy="762000"/>
          </a:xfrm>
          <a:solidFill>
            <a:schemeClr val="accent1"/>
          </a:solidFill>
          <a:ln>
            <a:solidFill>
              <a:srgbClr val="E56DAC"/>
            </a:solidFill>
          </a:ln>
        </p:spPr>
        <p:txBody>
          <a:bodyPr/>
          <a:lstStyle/>
          <a:p>
            <a:pPr eaLnBrk="1" hangingPunct="1">
              <a:defRPr/>
            </a:pPr>
            <a:r>
              <a:rPr lang="vi-VN" sz="3600" dirty="0" smtClean="0">
                <a:solidFill>
                  <a:srgbClr val="FF0000"/>
                </a:solidFill>
                <a:latin typeface="Times New Roman" pitchFamily="18" charset="0"/>
                <a:cs typeface="Times New Roman" pitchFamily="18" charset="0"/>
              </a:rPr>
              <a:t>Nội dung cụ thể như sau:</a:t>
            </a:r>
            <a:endParaRPr lang="en-US" sz="3600" b="1" dirty="0" smtClean="0">
              <a:solidFill>
                <a:srgbClr val="FF0000"/>
              </a:solidFill>
              <a:effectLst/>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228600"/>
            <a:ext cx="8229600" cy="5715000"/>
          </a:xfrm>
        </p:spPr>
        <p:txBody>
          <a:bodyPr/>
          <a:lstStyle/>
          <a:p>
            <a:pPr>
              <a:buFontTx/>
              <a:buNone/>
            </a:pPr>
            <a:r>
              <a:rPr lang="vi-VN" smtClean="0">
                <a:solidFill>
                  <a:srgbClr val="FF0000"/>
                </a:solidFill>
                <a:latin typeface="Times New Roman" pitchFamily="18" charset="0"/>
                <a:cs typeface="Times New Roman" pitchFamily="18" charset="0"/>
              </a:rPr>
              <a:t>2. Thực phẩm nhập vào để chế biến tại bếp ăn của cơ sở:</a:t>
            </a:r>
            <a:endParaRPr lang="en-US" smtClean="0">
              <a:solidFill>
                <a:srgbClr val="FF0000"/>
              </a:solidFill>
              <a:latin typeface="Times New Roman" pitchFamily="18" charset="0"/>
              <a:cs typeface="Times New Roman" pitchFamily="18" charset="0"/>
            </a:endParaRPr>
          </a:p>
          <a:p>
            <a:pPr algn="just">
              <a:buFontTx/>
              <a:buNone/>
            </a:pPr>
            <a:r>
              <a:rPr lang="vi-VN" smtClean="0">
                <a:latin typeface="Times New Roman" pitchFamily="18" charset="0"/>
                <a:cs typeface="Times New Roman" pitchFamily="18" charset="0"/>
              </a:rPr>
              <a:t>Kiểm tra, đánh giá tình trạng </a:t>
            </a:r>
            <a:r>
              <a:rPr lang="vi-VN" smtClean="0">
                <a:solidFill>
                  <a:srgbClr val="FF0000"/>
                </a:solidFill>
                <a:latin typeface="Times New Roman" pitchFamily="18" charset="0"/>
                <a:cs typeface="Times New Roman" pitchFamily="18" charset="0"/>
              </a:rPr>
              <a:t>cảm quan về chất lượng</a:t>
            </a:r>
            <a:r>
              <a:rPr lang="vi-VN" smtClean="0">
                <a:latin typeface="Times New Roman" pitchFamily="18" charset="0"/>
                <a:cs typeface="Times New Roman" pitchFamily="18" charset="0"/>
              </a:rPr>
              <a:t>, an toàn thực phẩm của từng loại thực phẩm nhập vào bao gồm </a:t>
            </a:r>
            <a:r>
              <a:rPr lang="vi-VN" smtClean="0">
                <a:solidFill>
                  <a:srgbClr val="FF0000"/>
                </a:solidFill>
                <a:latin typeface="Times New Roman" pitchFamily="18" charset="0"/>
                <a:cs typeface="Times New Roman" pitchFamily="18" charset="0"/>
              </a:rPr>
              <a:t>màu s</a:t>
            </a:r>
            <a:r>
              <a:rPr lang="en-US" smtClean="0">
                <a:solidFill>
                  <a:srgbClr val="FF0000"/>
                </a:solidFill>
                <a:latin typeface="Times New Roman" pitchFamily="18" charset="0"/>
                <a:cs typeface="Times New Roman" pitchFamily="18" charset="0"/>
              </a:rPr>
              <a:t>ắ</a:t>
            </a:r>
            <a:r>
              <a:rPr lang="vi-VN" smtClean="0">
                <a:solidFill>
                  <a:srgbClr val="FF0000"/>
                </a:solidFill>
                <a:latin typeface="Times New Roman" pitchFamily="18" charset="0"/>
                <a:cs typeface="Times New Roman" pitchFamily="18" charset="0"/>
              </a:rPr>
              <a:t>c</a:t>
            </a:r>
            <a:r>
              <a:rPr lang="en-US" smtClean="0">
                <a:solidFill>
                  <a:srgbClr val="FF0000"/>
                </a:solidFill>
                <a:latin typeface="Times New Roman" pitchFamily="18" charset="0"/>
                <a:cs typeface="Times New Roman" pitchFamily="18" charset="0"/>
              </a:rPr>
              <a:t>, </a:t>
            </a:r>
            <a:r>
              <a:rPr lang="vi-VN" smtClean="0">
                <a:solidFill>
                  <a:srgbClr val="FF0000"/>
                </a:solidFill>
                <a:latin typeface="Times New Roman" pitchFamily="18" charset="0"/>
                <a:cs typeface="Times New Roman" pitchFamily="18" charset="0"/>
              </a:rPr>
              <a:t>mùi vị</a:t>
            </a:r>
            <a:r>
              <a:rPr lang="en-US" smtClean="0">
                <a:solidFill>
                  <a:srgbClr val="FF0000"/>
                </a:solidFill>
                <a:latin typeface="Times New Roman" pitchFamily="18" charset="0"/>
                <a:cs typeface="Times New Roman" pitchFamily="18" charset="0"/>
              </a:rPr>
              <a:t>, </a:t>
            </a:r>
            <a:r>
              <a:rPr lang="vi-VN" smtClean="0">
                <a:solidFill>
                  <a:srgbClr val="FF0000"/>
                </a:solidFill>
                <a:latin typeface="Times New Roman" pitchFamily="18" charset="0"/>
                <a:cs typeface="Times New Roman" pitchFamily="18" charset="0"/>
              </a:rPr>
              <a:t>tính nguyên vẹn của sản phẩm</a:t>
            </a:r>
            <a:r>
              <a:rPr lang="vi-VN" smtClean="0">
                <a:latin typeface="Times New Roman" pitchFamily="18" charset="0"/>
                <a:cs typeface="Times New Roman" pitchFamily="18" charset="0"/>
              </a:rPr>
              <a:t>... và điều kiện bảo quản thực tế (nếu có yêu cầu ).</a:t>
            </a:r>
            <a:endParaRPr lang="en-US" smtClean="0">
              <a:solidFill>
                <a:srgbClr val="FF0000"/>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458200" cy="1905000"/>
          </a:xfrm>
        </p:spPr>
        <p:txBody>
          <a:bodyPr/>
          <a:lstStyle/>
          <a:p>
            <a:pPr algn="l">
              <a:defRPr/>
            </a:pP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r>
              <a:rPr lang="en-US" sz="2000" dirty="0" smtClean="0">
                <a:solidFill>
                  <a:srgbClr val="FF0000"/>
                </a:solidFill>
                <a:effectLst/>
                <a:latin typeface="Times New Roman" pitchFamily="18" charset="0"/>
                <a:cs typeface="Times New Roman" pitchFamily="18" charset="0"/>
              </a:rPr>
              <a:t>                       </a:t>
            </a:r>
            <a:r>
              <a:rPr lang="vi-VN" sz="2000" b="1" dirty="0" smtClean="0">
                <a:solidFill>
                  <a:srgbClr val="FF0000"/>
                </a:solidFill>
                <a:effectLst/>
                <a:latin typeface="Times New Roman" pitchFamily="18" charset="0"/>
                <a:cs typeface="Times New Roman" pitchFamily="18" charset="0"/>
              </a:rPr>
              <a:t>M</a:t>
            </a:r>
            <a:r>
              <a:rPr lang="en-US" sz="2000" b="1" dirty="0" smtClean="0">
                <a:solidFill>
                  <a:srgbClr val="FF0000"/>
                </a:solidFill>
                <a:effectLst/>
                <a:latin typeface="Times New Roman" pitchFamily="18" charset="0"/>
                <a:cs typeface="Times New Roman" pitchFamily="18" charset="0"/>
              </a:rPr>
              <a:t>ẫ</a:t>
            </a:r>
            <a:r>
              <a:rPr lang="vi-VN" sz="2000" b="1" dirty="0" smtClean="0">
                <a:solidFill>
                  <a:srgbClr val="FF0000"/>
                </a:solidFill>
                <a:effectLst/>
                <a:latin typeface="Times New Roman" pitchFamily="18" charset="0"/>
                <a:cs typeface="Times New Roman" pitchFamily="18" charset="0"/>
              </a:rPr>
              <a:t>u số 1: Kiểm tra trước khi chế biến thức ăn (Bước 1)</a:t>
            </a:r>
            <a:r>
              <a:rPr lang="en-US" sz="2000" dirty="0" smtClean="0">
                <a:solidFill>
                  <a:srgbClr val="FF0000"/>
                </a:solidFill>
                <a:effectLst/>
                <a:latin typeface="Times New Roman" pitchFamily="18" charset="0"/>
                <a:cs typeface="Times New Roman" pitchFamily="18" charset="0"/>
              </a:rPr>
              <a:t/>
            </a:r>
            <a:br>
              <a:rPr lang="en-US" sz="2000" dirty="0" smtClean="0">
                <a:solidFill>
                  <a:srgbClr val="FF0000"/>
                </a:solidFill>
                <a:effectLst/>
                <a:latin typeface="Times New Roman" pitchFamily="18" charset="0"/>
                <a:cs typeface="Times New Roman" pitchFamily="18" charset="0"/>
              </a:rPr>
            </a:br>
            <a:r>
              <a:rPr lang="vi-VN" sz="1800" b="1" dirty="0" smtClean="0">
                <a:solidFill>
                  <a:srgbClr val="2106EC"/>
                </a:solidFill>
                <a:latin typeface="Times New Roman" pitchFamily="18" charset="0"/>
                <a:cs typeface="Times New Roman" pitchFamily="18" charset="0"/>
              </a:rPr>
              <a:t> </a:t>
            </a:r>
            <a:r>
              <a:rPr lang="vi-VN" sz="1800" dirty="0" smtClean="0">
                <a:solidFill>
                  <a:srgbClr val="2106EC"/>
                </a:solidFill>
                <a:latin typeface="Times New Roman" pitchFamily="18" charset="0"/>
                <a:cs typeface="Times New Roman" pitchFamily="18" charset="0"/>
              </a:rPr>
              <a:t>Tên cơ sở: </a:t>
            </a:r>
            <a:r>
              <a:rPr lang="en-US" sz="1800" dirty="0" smtClean="0">
                <a:solidFill>
                  <a:srgbClr val="2106EC"/>
                </a:solidFill>
                <a:latin typeface="Times New Roman" pitchFamily="18" charset="0"/>
                <a:cs typeface="Times New Roman" pitchFamily="18" charset="0"/>
              </a:rPr>
              <a:t>………………………………………………..</a:t>
            </a:r>
            <a:br>
              <a:rPr lang="en-US" sz="1800" dirty="0" smtClean="0">
                <a:solidFill>
                  <a:srgbClr val="2106EC"/>
                </a:solidFill>
                <a:latin typeface="Times New Roman" pitchFamily="18" charset="0"/>
                <a:cs typeface="Times New Roman" pitchFamily="18" charset="0"/>
              </a:rPr>
            </a:br>
            <a:r>
              <a:rPr lang="vi-VN" sz="1800" dirty="0" smtClean="0">
                <a:solidFill>
                  <a:srgbClr val="2106EC"/>
                </a:solidFill>
                <a:latin typeface="Times New Roman" pitchFamily="18" charset="0"/>
                <a:cs typeface="Times New Roman" pitchFamily="18" charset="0"/>
              </a:rPr>
              <a:t>Người kiểm tra: </a:t>
            </a:r>
            <a:r>
              <a:rPr lang="en-US" sz="1800" dirty="0" smtClean="0">
                <a:solidFill>
                  <a:srgbClr val="2106EC"/>
                </a:solidFill>
                <a:latin typeface="Times New Roman" pitchFamily="18" charset="0"/>
                <a:cs typeface="Times New Roman" pitchFamily="18" charset="0"/>
              </a:rPr>
              <a:t>………………………………………….</a:t>
            </a:r>
            <a:br>
              <a:rPr lang="en-US" sz="1800" dirty="0" smtClean="0">
                <a:solidFill>
                  <a:srgbClr val="2106EC"/>
                </a:solidFill>
                <a:latin typeface="Times New Roman" pitchFamily="18" charset="0"/>
                <a:cs typeface="Times New Roman" pitchFamily="18" charset="0"/>
              </a:rPr>
            </a:br>
            <a:r>
              <a:rPr lang="vi-VN" sz="1800" dirty="0" smtClean="0">
                <a:solidFill>
                  <a:srgbClr val="2106EC"/>
                </a:solidFill>
                <a:latin typeface="Times New Roman" pitchFamily="18" charset="0"/>
                <a:cs typeface="Times New Roman" pitchFamily="18" charset="0"/>
              </a:rPr>
              <a:t>Thời gian kiểm tra: ngày </a:t>
            </a:r>
            <a:r>
              <a:rPr lang="en-US" sz="1800" dirty="0" smtClean="0">
                <a:solidFill>
                  <a:srgbClr val="2106EC"/>
                </a:solidFill>
                <a:latin typeface="Times New Roman" pitchFamily="18" charset="0"/>
                <a:cs typeface="Times New Roman" pitchFamily="18" charset="0"/>
              </a:rPr>
              <a:t>…..</a:t>
            </a:r>
            <a:r>
              <a:rPr lang="vi-VN" sz="1800" dirty="0" smtClean="0">
                <a:solidFill>
                  <a:srgbClr val="2106EC"/>
                </a:solidFill>
                <a:latin typeface="Times New Roman" pitchFamily="18" charset="0"/>
                <a:cs typeface="Times New Roman" pitchFamily="18" charset="0"/>
              </a:rPr>
              <a:t>tháng </a:t>
            </a:r>
            <a:r>
              <a:rPr lang="en-US" sz="1800" dirty="0" smtClean="0">
                <a:solidFill>
                  <a:srgbClr val="2106EC"/>
                </a:solidFill>
                <a:latin typeface="Times New Roman" pitchFamily="18" charset="0"/>
                <a:cs typeface="Times New Roman" pitchFamily="18" charset="0"/>
              </a:rPr>
              <a:t>……..</a:t>
            </a:r>
            <a:r>
              <a:rPr lang="vi-VN" sz="1800" dirty="0" smtClean="0">
                <a:solidFill>
                  <a:srgbClr val="2106EC"/>
                </a:solidFill>
                <a:latin typeface="Times New Roman" pitchFamily="18" charset="0"/>
                <a:cs typeface="Times New Roman" pitchFamily="18" charset="0"/>
              </a:rPr>
              <a:t>năm </a:t>
            </a:r>
            <a:r>
              <a:rPr lang="en-US" sz="1800" dirty="0" smtClean="0">
                <a:solidFill>
                  <a:srgbClr val="2106EC"/>
                </a:solidFill>
                <a:latin typeface="Times New Roman" pitchFamily="18" charset="0"/>
                <a:cs typeface="Times New Roman" pitchFamily="18" charset="0"/>
              </a:rPr>
              <a:t>………….</a:t>
            </a:r>
            <a:br>
              <a:rPr lang="en-US" sz="1800" dirty="0" smtClean="0">
                <a:solidFill>
                  <a:srgbClr val="2106EC"/>
                </a:solidFill>
                <a:latin typeface="Times New Roman" pitchFamily="18" charset="0"/>
                <a:cs typeface="Times New Roman" pitchFamily="18" charset="0"/>
              </a:rPr>
            </a:br>
            <a:r>
              <a:rPr lang="vi-VN" sz="1800" dirty="0" smtClean="0">
                <a:solidFill>
                  <a:srgbClr val="2106EC"/>
                </a:solidFill>
                <a:latin typeface="Times New Roman" pitchFamily="18" charset="0"/>
                <a:cs typeface="Times New Roman" pitchFamily="18" charset="0"/>
              </a:rPr>
              <a:t>Địa điểm kiểm tra:</a:t>
            </a:r>
            <a:r>
              <a:rPr lang="en-US" sz="1800" dirty="0" smtClean="0">
                <a:solidFill>
                  <a:srgbClr val="2106EC"/>
                </a:solidFill>
                <a:latin typeface="Times New Roman" pitchFamily="18" charset="0"/>
                <a:cs typeface="Times New Roman" pitchFamily="18" charset="0"/>
              </a:rPr>
              <a:t>…………………………………………</a:t>
            </a:r>
            <a:br>
              <a:rPr lang="en-US" sz="1800" dirty="0" smtClean="0">
                <a:solidFill>
                  <a:srgbClr val="2106EC"/>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1.</a:t>
            </a:r>
            <a:r>
              <a:rPr lang="vi-VN" sz="1800" dirty="0" smtClean="0">
                <a:solidFill>
                  <a:srgbClr val="FF0000"/>
                </a:solidFill>
                <a:effectLst/>
                <a:latin typeface="Times New Roman" pitchFamily="18" charset="0"/>
                <a:cs typeface="Times New Roman" pitchFamily="18" charset="0"/>
              </a:rPr>
              <a:t>Thực phẩm tươi sống, đông lạnh: thịt, cá, rau, củ, quả… </a:t>
            </a:r>
            <a:r>
              <a:rPr lang="en-US" sz="1800" dirty="0" smtClean="0">
                <a:solidFill>
                  <a:srgbClr val="FF0000"/>
                </a:solidFill>
                <a:effectLst/>
                <a:latin typeface="Times New Roman" pitchFamily="18" charset="0"/>
                <a:cs typeface="Times New Roman" pitchFamily="18" charset="0"/>
              </a:rPr>
              <a:t/>
            </a:r>
            <a:br>
              <a:rPr lang="en-US" sz="1800" dirty="0" smtClean="0">
                <a:solidFill>
                  <a:srgbClr val="FF0000"/>
                </a:solidFill>
                <a:effectLst/>
                <a:latin typeface="Times New Roman" pitchFamily="18" charset="0"/>
                <a:cs typeface="Times New Roman" pitchFamily="18" charset="0"/>
              </a:rPr>
            </a:br>
            <a:endParaRPr lang="en-US" sz="1800" dirty="0">
              <a:solidFill>
                <a:srgbClr val="FF000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381000" y="1752600"/>
          <a:ext cx="8610600" cy="4953000"/>
        </p:xfrm>
        <a:graphic>
          <a:graphicData uri="http://schemas.openxmlformats.org/drawingml/2006/table">
            <a:tbl>
              <a:tblPr/>
              <a:tblGrid>
                <a:gridCol w="552450"/>
                <a:gridCol w="571500"/>
                <a:gridCol w="650875"/>
                <a:gridCol w="585788"/>
                <a:gridCol w="623887"/>
                <a:gridCol w="623888"/>
                <a:gridCol w="558800"/>
                <a:gridCol w="558800"/>
                <a:gridCol w="415925"/>
                <a:gridCol w="415925"/>
                <a:gridCol w="627062"/>
                <a:gridCol w="627063"/>
                <a:gridCol w="617537"/>
                <a:gridCol w="619125"/>
                <a:gridCol w="561975"/>
              </a:tblGrid>
              <a:tr h="1857375">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TT</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thực phẩm</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Thời gian nh</a:t>
                      </a:r>
                      <a:r>
                        <a:rPr kumimoji="0" lang="en-US" sz="600" b="0" i="0" u="none" strike="noStrike" cap="none" normalizeH="0" baseline="0" smtClean="0">
                          <a:ln>
                            <a:noFill/>
                          </a:ln>
                          <a:solidFill>
                            <a:srgbClr val="000000"/>
                          </a:solidFill>
                          <a:effectLst/>
                          <a:latin typeface="Arial" charset="0"/>
                          <a:cs typeface="Times New Roman" pitchFamily="18" charset="0"/>
                        </a:rPr>
                        <a:t>ậ</a:t>
                      </a:r>
                      <a:r>
                        <a:rPr kumimoji="0" lang="vi-VN" sz="600" b="0" i="0" u="none" strike="noStrike" cap="none" normalizeH="0" baseline="0" smtClean="0">
                          <a:ln>
                            <a:noFill/>
                          </a:ln>
                          <a:solidFill>
                            <a:srgbClr val="000000"/>
                          </a:solidFill>
                          <a:effectLst/>
                          <a:latin typeface="Arial" charset="0"/>
                          <a:cs typeface="Times New Roman" pitchFamily="18" charset="0"/>
                        </a:rPr>
                        <a:t>p </a:t>
                      </a:r>
                      <a:r>
                        <a:rPr kumimoji="0" lang="vi-VN" sz="600" b="0" i="1" u="none" strike="noStrike" cap="none" normalizeH="0" baseline="0" smtClean="0">
                          <a:ln>
                            <a:noFill/>
                          </a:ln>
                          <a:solidFill>
                            <a:srgbClr val="000000"/>
                          </a:solidFill>
                          <a:effectLst/>
                          <a:latin typeface="Arial" charset="0"/>
                          <a:cs typeface="Times New Roman" pitchFamily="18" charset="0"/>
                        </a:rPr>
                        <a:t>(ngày, giờ)</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Khối lượng </a:t>
                      </a:r>
                      <a:r>
                        <a:rPr kumimoji="0" lang="en-US" sz="600" b="0" i="1" u="none" strike="noStrike" cap="none" normalizeH="0" baseline="0" smtClean="0">
                          <a:ln>
                            <a:noFill/>
                          </a:ln>
                          <a:solidFill>
                            <a:srgbClr val="000000"/>
                          </a:solidFill>
                          <a:effectLst/>
                          <a:latin typeface="Arial" charset="0"/>
                          <a:cs typeface="Times New Roman" pitchFamily="18" charset="0"/>
                        </a:rPr>
                        <a:t>(</a:t>
                      </a:r>
                      <a:r>
                        <a:rPr kumimoji="0" lang="vi-VN" sz="600" b="0" i="1" u="none" strike="noStrike" cap="none" normalizeH="0" baseline="0" smtClean="0">
                          <a:ln>
                            <a:noFill/>
                          </a:ln>
                          <a:solidFill>
                            <a:srgbClr val="000000"/>
                          </a:solidFill>
                          <a:effectLst/>
                          <a:latin typeface="Arial" charset="0"/>
                          <a:cs typeface="Times New Roman" pitchFamily="18" charset="0"/>
                        </a:rPr>
                        <a:t>kg/l</a:t>
                      </a:r>
                      <a:r>
                        <a:rPr kumimoji="0" lang="en-US" sz="600" b="0" i="1" u="none" strike="noStrike" cap="none" normalizeH="0" baseline="0" smtClean="0">
                          <a:ln>
                            <a:noFill/>
                          </a:ln>
                          <a:solidFill>
                            <a:srgbClr val="000000"/>
                          </a:solidFill>
                          <a:effectLst/>
                          <a:latin typeface="Arial" charset="0"/>
                          <a:cs typeface="Times New Roman" pitchFamily="18" charset="0"/>
                        </a:rPr>
                        <a:t>ít</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Nơi cung cấp</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Chứng từ, hóa đơn</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Gi</a:t>
                      </a:r>
                      <a:r>
                        <a:rPr kumimoji="0" lang="en-US" sz="600" b="0" i="0" u="none" strike="noStrike" cap="none" normalizeH="0" baseline="0" smtClean="0">
                          <a:ln>
                            <a:noFill/>
                          </a:ln>
                          <a:solidFill>
                            <a:srgbClr val="000000"/>
                          </a:solidFill>
                          <a:effectLst/>
                          <a:latin typeface="Arial" charset="0"/>
                          <a:cs typeface="Times New Roman" pitchFamily="18" charset="0"/>
                        </a:rPr>
                        <a:t>ấ</a:t>
                      </a:r>
                      <a:r>
                        <a:rPr kumimoji="0" lang="vi-VN" sz="600" b="0" i="0" u="none" strike="noStrike" cap="none" normalizeH="0" baseline="0" smtClean="0">
                          <a:ln>
                            <a:noFill/>
                          </a:ln>
                          <a:solidFill>
                            <a:srgbClr val="000000"/>
                          </a:solidFill>
                          <a:effectLst/>
                          <a:latin typeface="Arial" charset="0"/>
                          <a:cs typeface="Times New Roman" pitchFamily="18" charset="0"/>
                        </a:rPr>
                        <a:t>y ĐK VS thú y</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Giấy kiểm dịch</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Kiểm tra cảm </a:t>
                      </a:r>
                      <a:r>
                        <a:rPr kumimoji="0" lang="en-US" sz="600" b="0" i="0" u="none" strike="noStrike" cap="none" normalizeH="0" baseline="0" smtClean="0">
                          <a:ln>
                            <a:noFill/>
                          </a:ln>
                          <a:solidFill>
                            <a:srgbClr val="000000"/>
                          </a:solidFill>
                          <a:effectLst/>
                          <a:latin typeface="Arial" charset="0"/>
                          <a:cs typeface="Times New Roman" pitchFamily="18" charset="0"/>
                        </a:rPr>
                        <a:t> q</a:t>
                      </a:r>
                      <a:r>
                        <a:rPr kumimoji="0" lang="vi-VN" sz="600" b="0" i="0" u="none" strike="noStrike" cap="none" normalizeH="0" baseline="0" smtClean="0">
                          <a:ln>
                            <a:noFill/>
                          </a:ln>
                          <a:solidFill>
                            <a:srgbClr val="000000"/>
                          </a:solidFill>
                          <a:effectLst/>
                          <a:latin typeface="Arial" charset="0"/>
                          <a:cs typeface="Times New Roman" pitchFamily="18" charset="0"/>
                        </a:rPr>
                        <a:t>uan </a:t>
                      </a:r>
                      <a:r>
                        <a:rPr kumimoji="0" lang="vi-VN" sz="600" b="0" i="1" u="none" strike="noStrike" cap="none" normalizeH="0" baseline="0" smtClean="0">
                          <a:ln>
                            <a:noFill/>
                          </a:ln>
                          <a:solidFill>
                            <a:srgbClr val="000000"/>
                          </a:solidFill>
                          <a:effectLst/>
                          <a:latin typeface="Arial" charset="0"/>
                          <a:cs typeface="Times New Roman" pitchFamily="18" charset="0"/>
                        </a:rPr>
                        <a:t>(màu, mùi vị, trạng thái, b</a:t>
                      </a:r>
                      <a:r>
                        <a:rPr kumimoji="0" lang="en-US" sz="600" b="0" i="1" u="none" strike="noStrike" cap="none" normalizeH="0" baseline="0" smtClean="0">
                          <a:ln>
                            <a:noFill/>
                          </a:ln>
                          <a:solidFill>
                            <a:srgbClr val="000000"/>
                          </a:solidFill>
                          <a:effectLst/>
                          <a:latin typeface="Arial" charset="0"/>
                          <a:cs typeface="Times New Roman" pitchFamily="18" charset="0"/>
                        </a:rPr>
                        <a:t>ả</a:t>
                      </a:r>
                      <a:r>
                        <a:rPr kumimoji="0" lang="vi-VN" sz="600" b="0" i="1" u="none" strike="noStrike" cap="none" normalizeH="0" baseline="0" smtClean="0">
                          <a:ln>
                            <a:noFill/>
                          </a:ln>
                          <a:solidFill>
                            <a:srgbClr val="000000"/>
                          </a:solidFill>
                          <a:effectLst/>
                          <a:latin typeface="Arial" charset="0"/>
                          <a:cs typeface="Times New Roman" pitchFamily="18" charset="0"/>
                        </a:rPr>
                        <a:t>o qu</a:t>
                      </a:r>
                      <a:r>
                        <a:rPr kumimoji="0" lang="en-US" sz="600" b="0" i="1" u="none" strike="noStrike" cap="none" normalizeH="0" baseline="0" smtClean="0">
                          <a:ln>
                            <a:noFill/>
                          </a:ln>
                          <a:solidFill>
                            <a:srgbClr val="000000"/>
                          </a:solidFill>
                          <a:effectLst/>
                          <a:latin typeface="Arial" charset="0"/>
                          <a:cs typeface="Times New Roman" pitchFamily="18" charset="0"/>
                        </a:rPr>
                        <a:t>ả</a:t>
                      </a:r>
                      <a:r>
                        <a:rPr kumimoji="0" lang="vi-VN" sz="600" b="0" i="1" u="none" strike="noStrike" cap="none" normalizeH="0" baseline="0" smtClean="0">
                          <a:ln>
                            <a:noFill/>
                          </a:ln>
                          <a:solidFill>
                            <a:srgbClr val="000000"/>
                          </a:solidFill>
                          <a:effectLst/>
                          <a:latin typeface="Arial" charset="0"/>
                          <a:cs typeface="Times New Roman" pitchFamily="18" charset="0"/>
                        </a:rPr>
                        <a:t>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Xét nghiệm nhanh (nếu có) </a:t>
                      </a:r>
                      <a:r>
                        <a:rPr kumimoji="0" lang="vi-VN" sz="600" b="0" i="1" u="none" strike="noStrike" cap="none" normalizeH="0" baseline="0" smtClean="0">
                          <a:ln>
                            <a:noFill/>
                          </a:ln>
                          <a:solidFill>
                            <a:srgbClr val="000000"/>
                          </a:solidFill>
                          <a:effectLst/>
                          <a:latin typeface="Arial" charset="0"/>
                          <a:cs typeface="Times New Roman" pitchFamily="18" charset="0"/>
                        </a:rPr>
                        <a:t>(vi sinh, hóa lý)</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Biện pháp xử lý /Ghi chú</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382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cơ s</a:t>
                      </a:r>
                      <a:r>
                        <a:rPr kumimoji="0" lang="en-US" sz="600" b="0" i="0" u="none" strike="noStrike" cap="none" normalizeH="0" baseline="0" smtClean="0">
                          <a:ln>
                            <a:noFill/>
                          </a:ln>
                          <a:solidFill>
                            <a:srgbClr val="000000"/>
                          </a:solidFill>
                          <a:effectLst/>
                          <a:latin typeface="Arial" charset="0"/>
                          <a:cs typeface="Times New Roman" pitchFamily="18" charset="0"/>
                        </a:rPr>
                        <a:t>ở</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Địa ch</a:t>
                      </a:r>
                      <a:r>
                        <a:rPr kumimoji="0" lang="en-US" sz="600" b="0" i="0" u="none" strike="noStrike" cap="none" normalizeH="0" baseline="0" smtClean="0">
                          <a:ln>
                            <a:noFill/>
                          </a:ln>
                          <a:solidFill>
                            <a:srgbClr val="000000"/>
                          </a:solidFill>
                          <a:effectLst/>
                          <a:latin typeface="Arial" charset="0"/>
                          <a:cs typeface="Times New Roman" pitchFamily="18" charset="0"/>
                        </a:rPr>
                        <a:t>ỉ</a:t>
                      </a:r>
                      <a:r>
                        <a:rPr kumimoji="0" lang="vi-VN" sz="600" b="0" i="0" u="none" strike="noStrike" cap="none" normalizeH="0" baseline="0" smtClean="0">
                          <a:ln>
                            <a:noFill/>
                          </a:ln>
                          <a:solidFill>
                            <a:srgbClr val="000000"/>
                          </a:solidFill>
                          <a:effectLst/>
                          <a:latin typeface="Arial" charset="0"/>
                          <a:cs typeface="Times New Roman" pitchFamily="18" charset="0"/>
                        </a:rPr>
                        <a:t>, điện </a:t>
                      </a:r>
                      <a:r>
                        <a:rPr kumimoji="0" lang="en-US" sz="600" b="0" i="0" u="none" strike="noStrike" cap="none" normalizeH="0" baseline="0" smtClean="0">
                          <a:ln>
                            <a:noFill/>
                          </a:ln>
                          <a:solidFill>
                            <a:srgbClr val="000000"/>
                          </a:solidFill>
                          <a:effectLst/>
                          <a:latin typeface="Arial" charset="0"/>
                          <a:cs typeface="Times New Roman" pitchFamily="18" charset="0"/>
                        </a:rPr>
                        <a:t>t</a:t>
                      </a:r>
                      <a:r>
                        <a:rPr kumimoji="0" lang="vi-VN" sz="600" b="0" i="0" u="none" strike="noStrike" cap="none" normalizeH="0" baseline="0" smtClean="0">
                          <a:ln>
                            <a:noFill/>
                          </a:ln>
                          <a:solidFill>
                            <a:srgbClr val="000000"/>
                          </a:solidFill>
                          <a:effectLst/>
                          <a:latin typeface="Arial" charset="0"/>
                          <a:cs typeface="Times New Roman" pitchFamily="18" charset="0"/>
                        </a:rPr>
                        <a:t>hoại</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người giao hàng.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Đạ</a:t>
                      </a:r>
                      <a:r>
                        <a:rPr kumimoji="0" lang="en-US" sz="600" b="0" i="1" u="none" strike="noStrike" cap="none" normalizeH="0" baseline="0" smtClean="0">
                          <a:ln>
                            <a:noFill/>
                          </a:ln>
                          <a:solidFill>
                            <a:srgbClr val="000000"/>
                          </a:solidFill>
                          <a:effectLst/>
                          <a:latin typeface="Arial" charset="0"/>
                          <a:cs typeface="Times New Roman" pitchFamily="18" charset="0"/>
                        </a:rPr>
                        <a:t>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Không 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Không 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r>
              <a:tr h="619125">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(3</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(6)</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(7</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(8)</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(9)</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(10)</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19125">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19125">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 </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3"/>
          <p:cNvSpPr>
            <a:spLocks noGrp="1"/>
          </p:cNvSpPr>
          <p:nvPr>
            <p:ph type="title"/>
          </p:nvPr>
        </p:nvSpPr>
        <p:spPr>
          <a:xfrm>
            <a:off x="533400" y="152400"/>
            <a:ext cx="8243888" cy="990600"/>
          </a:xfrm>
        </p:spPr>
        <p:txBody>
          <a:bodyPr/>
          <a:lstStyle/>
          <a:p>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3200" smtClean="0">
                <a:solidFill>
                  <a:srgbClr val="FF0000"/>
                </a:solidFill>
                <a:effectLst/>
                <a:latin typeface="Times New Roman" pitchFamily="18" charset="0"/>
                <a:cs typeface="Times New Roman" pitchFamily="18" charset="0"/>
              </a:rPr>
              <a:t/>
            </a:r>
            <a:br>
              <a:rPr lang="en-US" sz="3200" smtClean="0">
                <a:solidFill>
                  <a:srgbClr val="FF0000"/>
                </a:solidFill>
                <a:effectLst/>
                <a:latin typeface="Times New Roman" pitchFamily="18" charset="0"/>
                <a:cs typeface="Times New Roman" pitchFamily="18" charset="0"/>
              </a:rPr>
            </a:br>
            <a:r>
              <a:rPr lang="en-US" sz="2800" smtClean="0">
                <a:solidFill>
                  <a:srgbClr val="FF0000"/>
                </a:solidFill>
                <a:effectLst/>
                <a:latin typeface="Times New Roman" pitchFamily="18" charset="0"/>
                <a:cs typeface="Times New Roman" pitchFamily="18" charset="0"/>
              </a:rPr>
              <a:t>2.</a:t>
            </a:r>
            <a:r>
              <a:rPr lang="vi-VN" sz="2800" b="1" smtClean="0">
                <a:solidFill>
                  <a:srgbClr val="FF0000"/>
                </a:solidFill>
                <a:effectLst/>
                <a:latin typeface="Times New Roman" pitchFamily="18" charset="0"/>
                <a:cs typeface="Times New Roman" pitchFamily="18" charset="0"/>
              </a:rPr>
              <a:t>Th</a:t>
            </a:r>
            <a:r>
              <a:rPr lang="en-US" sz="2800" b="1" smtClean="0">
                <a:solidFill>
                  <a:srgbClr val="FF0000"/>
                </a:solidFill>
                <a:effectLst/>
                <a:latin typeface="Times New Roman" pitchFamily="18" charset="0"/>
                <a:cs typeface="Times New Roman" pitchFamily="18" charset="0"/>
              </a:rPr>
              <a:t>ự</a:t>
            </a:r>
            <a:r>
              <a:rPr lang="vi-VN" sz="2800" b="1" smtClean="0">
                <a:solidFill>
                  <a:srgbClr val="FF0000"/>
                </a:solidFill>
                <a:effectLst/>
                <a:latin typeface="Times New Roman" pitchFamily="18" charset="0"/>
                <a:cs typeface="Times New Roman" pitchFamily="18" charset="0"/>
              </a:rPr>
              <a:t>c phẩm khô và thực phẩm bao gói sẵn, phụ gia thực phẩm</a:t>
            </a:r>
            <a:endParaRPr lang="en-US" sz="2800" smtClean="0">
              <a:solidFill>
                <a:srgbClr val="FF0000"/>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28600" y="1219200"/>
          <a:ext cx="8686800" cy="5334000"/>
        </p:xfrm>
        <a:graphic>
          <a:graphicData uri="http://schemas.openxmlformats.org/drawingml/2006/table">
            <a:tbl>
              <a:tblPr/>
              <a:tblGrid>
                <a:gridCol w="434975"/>
                <a:gridCol w="673100"/>
                <a:gridCol w="593725"/>
                <a:gridCol w="523875"/>
                <a:gridCol w="665163"/>
                <a:gridCol w="598487"/>
                <a:gridCol w="592138"/>
                <a:gridCol w="595312"/>
                <a:gridCol w="595313"/>
                <a:gridCol w="454025"/>
                <a:gridCol w="744537"/>
                <a:gridCol w="442913"/>
                <a:gridCol w="587375"/>
                <a:gridCol w="585787"/>
                <a:gridCol w="600075"/>
              </a:tblGrid>
              <a:tr h="2000250">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TT</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thực phẩm</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cơ s</a:t>
                      </a:r>
                      <a:r>
                        <a:rPr kumimoji="0" lang="en-US" sz="600" b="0" i="0" u="none" strike="noStrike" cap="none" normalizeH="0" baseline="0" smtClean="0">
                          <a:ln>
                            <a:noFill/>
                          </a:ln>
                          <a:solidFill>
                            <a:srgbClr val="000000"/>
                          </a:solidFill>
                          <a:effectLst/>
                          <a:latin typeface="Arial" charset="0"/>
                          <a:cs typeface="Times New Roman" pitchFamily="18" charset="0"/>
                        </a:rPr>
                        <a:t>ở </a:t>
                      </a:r>
                      <a:r>
                        <a:rPr kumimoji="0" lang="vi-VN" sz="600" b="0" i="0" u="none" strike="noStrike" cap="none" normalizeH="0" baseline="0" smtClean="0">
                          <a:ln>
                            <a:noFill/>
                          </a:ln>
                          <a:solidFill>
                            <a:srgbClr val="000000"/>
                          </a:solidFill>
                          <a:effectLst/>
                          <a:latin typeface="Arial" charset="0"/>
                          <a:cs typeface="Times New Roman" pitchFamily="18" charset="0"/>
                        </a:rPr>
                        <a:t>sản xuất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Địa ch</a:t>
                      </a:r>
                      <a:r>
                        <a:rPr kumimoji="0" lang="en-US" sz="600" b="0" i="0" u="none" strike="noStrike" cap="none" normalizeH="0" baseline="0" smtClean="0">
                          <a:ln>
                            <a:noFill/>
                          </a:ln>
                          <a:solidFill>
                            <a:srgbClr val="000000"/>
                          </a:solidFill>
                          <a:effectLst/>
                          <a:latin typeface="Arial" charset="0"/>
                          <a:cs typeface="Times New Roman" pitchFamily="18" charset="0"/>
                        </a:rPr>
                        <a:t>ỉ </a:t>
                      </a:r>
                      <a:r>
                        <a:rPr kumimoji="0" lang="vi-VN" sz="600" b="0" i="0" u="none" strike="noStrike" cap="none" normalizeH="0" baseline="0" smtClean="0">
                          <a:ln>
                            <a:noFill/>
                          </a:ln>
                          <a:solidFill>
                            <a:srgbClr val="000000"/>
                          </a:solidFill>
                          <a:effectLst/>
                          <a:latin typeface="Arial" charset="0"/>
                          <a:cs typeface="Times New Roman" pitchFamily="18" charset="0"/>
                        </a:rPr>
                        <a:t>sản xuất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Thời gian nhập </a:t>
                      </a:r>
                      <a:r>
                        <a:rPr kumimoji="0" lang="vi-VN" sz="600" b="0" i="1" u="none" strike="noStrike" cap="none" normalizeH="0" baseline="0" smtClean="0">
                          <a:ln>
                            <a:noFill/>
                          </a:ln>
                          <a:solidFill>
                            <a:srgbClr val="000000"/>
                          </a:solidFill>
                          <a:effectLst/>
                          <a:latin typeface="Arial" charset="0"/>
                          <a:cs typeface="Times New Roman" pitchFamily="18" charset="0"/>
                        </a:rPr>
                        <a:t>(ngày, giờ)</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Khối lượng </a:t>
                      </a:r>
                      <a:r>
                        <a:rPr kumimoji="0" lang="vi-VN" sz="600" b="0" i="1" u="none" strike="noStrike" cap="none" normalizeH="0" baseline="0" dirty="0" smtClean="0">
                          <a:ln>
                            <a:noFill/>
                          </a:ln>
                          <a:solidFill>
                            <a:srgbClr val="000000"/>
                          </a:solidFill>
                          <a:effectLst/>
                          <a:latin typeface="Arial" charset="0"/>
                          <a:cs typeface="Times New Roman" pitchFamily="18" charset="0"/>
                        </a:rPr>
                        <a:t>(kg/l</a:t>
                      </a:r>
                      <a:r>
                        <a:rPr kumimoji="0" lang="en-US" sz="600" b="0" i="1" u="none" strike="noStrike" cap="none" normalizeH="0" baseline="0" dirty="0" smtClean="0">
                          <a:ln>
                            <a:noFill/>
                          </a:ln>
                          <a:solidFill>
                            <a:srgbClr val="000000"/>
                          </a:solidFill>
                          <a:effectLst/>
                          <a:latin typeface="Arial" charset="0"/>
                          <a:cs typeface="Times New Roman" pitchFamily="18" charset="0"/>
                        </a:rPr>
                        <a:t>í</a:t>
                      </a:r>
                      <a:r>
                        <a:rPr kumimoji="0" lang="vi-VN" sz="600" b="0" i="1" u="none" strike="noStrike" cap="none" normalizeH="0" baseline="0" dirty="0" smtClean="0">
                          <a:ln>
                            <a:noFill/>
                          </a:ln>
                          <a:solidFill>
                            <a:srgbClr val="000000"/>
                          </a:solidFill>
                          <a:effectLst/>
                          <a:latin typeface="Arial" charset="0"/>
                          <a:cs typeface="Times New Roman" pitchFamily="18" charset="0"/>
                        </a:rPr>
                        <a:t>t....)</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dirty="0" smtClean="0">
                          <a:ln>
                            <a:noFill/>
                          </a:ln>
                          <a:solidFill>
                            <a:srgbClr val="000000"/>
                          </a:solidFill>
                          <a:effectLst/>
                          <a:latin typeface="Arial" charset="0"/>
                          <a:cs typeface="Times New Roman" pitchFamily="18" charset="0"/>
                        </a:rPr>
                        <a:t>Nơi cung cấp</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Hạn sử dụng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Điều kiện bảo quản </a:t>
                      </a:r>
                      <a:r>
                        <a:rPr kumimoji="0" lang="en-US" sz="600" b="0" i="1" u="none" strike="noStrike" cap="none" normalizeH="0" baseline="0" smtClean="0">
                          <a:ln>
                            <a:noFill/>
                          </a:ln>
                          <a:solidFill>
                            <a:srgbClr val="000000"/>
                          </a:solidFill>
                          <a:effectLst/>
                          <a:latin typeface="Arial" charset="0"/>
                          <a:cs typeface="Times New Roman" pitchFamily="18" charset="0"/>
                        </a:rPr>
                        <a:t>(</a:t>
                      </a:r>
                      <a:r>
                        <a:rPr kumimoji="0" lang="vi-VN" sz="600" b="0" i="1" u="none" strike="noStrike" cap="none" normalizeH="0" baseline="0" smtClean="0">
                          <a:ln>
                            <a:noFill/>
                          </a:ln>
                          <a:solidFill>
                            <a:srgbClr val="000000"/>
                          </a:solidFill>
                          <a:effectLst/>
                          <a:latin typeface="Arial" charset="0"/>
                          <a:cs typeface="Times New Roman" pitchFamily="18" charset="0"/>
                        </a:rPr>
                        <a:t>T</a:t>
                      </a:r>
                      <a:r>
                        <a:rPr kumimoji="0" lang="en-US" sz="600" b="0" i="1" u="none" strike="noStrike" cap="none" normalizeH="0" baseline="30000" smtClean="0">
                          <a:ln>
                            <a:noFill/>
                          </a:ln>
                          <a:solidFill>
                            <a:srgbClr val="000000"/>
                          </a:solidFill>
                          <a:effectLst/>
                          <a:latin typeface="Arial" charset="0"/>
                          <a:cs typeface="Times New Roman" pitchFamily="18" charset="0"/>
                        </a:rPr>
                        <a:t>o</a:t>
                      </a:r>
                      <a:r>
                        <a:rPr kumimoji="0" lang="vi-VN" sz="600" b="0" i="1" u="none" strike="noStrike" cap="none" normalizeH="0" baseline="0" smtClean="0">
                          <a:ln>
                            <a:noFill/>
                          </a:ln>
                          <a:solidFill>
                            <a:srgbClr val="000000"/>
                          </a:solidFill>
                          <a:effectLst/>
                          <a:latin typeface="Arial" charset="0"/>
                          <a:cs typeface="Times New Roman" pitchFamily="18" charset="0"/>
                        </a:rPr>
                        <a:t>thường/ lạnh...)</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Ch</a:t>
                      </a:r>
                      <a:r>
                        <a:rPr kumimoji="0" lang="en-US" sz="600" b="0" i="0" u="none" strike="noStrike" cap="none" normalizeH="0" baseline="0" smtClean="0">
                          <a:ln>
                            <a:noFill/>
                          </a:ln>
                          <a:solidFill>
                            <a:srgbClr val="000000"/>
                          </a:solidFill>
                          <a:effectLst/>
                          <a:latin typeface="Arial" charset="0"/>
                          <a:cs typeface="Times New Roman" pitchFamily="18" charset="0"/>
                        </a:rPr>
                        <a:t>ứ</a:t>
                      </a:r>
                      <a:r>
                        <a:rPr kumimoji="0" lang="vi-VN" sz="600" b="0" i="0" u="none" strike="noStrike" cap="none" normalizeH="0" baseline="0" smtClean="0">
                          <a:ln>
                            <a:noFill/>
                          </a:ln>
                          <a:solidFill>
                            <a:srgbClr val="000000"/>
                          </a:solidFill>
                          <a:effectLst/>
                          <a:latin typeface="Arial" charset="0"/>
                          <a:cs typeface="Times New Roman" pitchFamily="18" charset="0"/>
                        </a:rPr>
                        <a:t>ng từ, hóa đơn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Kiểm tra cảm quan </a:t>
                      </a:r>
                      <a:r>
                        <a:rPr kumimoji="0" lang="vi-VN" sz="600" b="0" i="1" u="none" strike="noStrike" cap="none" normalizeH="0" baseline="0" smtClean="0">
                          <a:ln>
                            <a:noFill/>
                          </a:ln>
                          <a:solidFill>
                            <a:srgbClr val="000000"/>
                          </a:solidFill>
                          <a:effectLst/>
                          <a:latin typeface="Arial" charset="0"/>
                          <a:cs typeface="Times New Roman" pitchFamily="18" charset="0"/>
                        </a:rPr>
                        <a:t>(nhãn, bao bì, </a:t>
                      </a:r>
                      <a:r>
                        <a:rPr kumimoji="0" lang="en-US" sz="600" b="0" i="1" u="none" strike="noStrike" cap="none" normalizeH="0" baseline="0" smtClean="0">
                          <a:ln>
                            <a:noFill/>
                          </a:ln>
                          <a:solidFill>
                            <a:srgbClr val="000000"/>
                          </a:solidFill>
                          <a:effectLst/>
                          <a:latin typeface="Arial" charset="0"/>
                          <a:cs typeface="Times New Roman" pitchFamily="18" charset="0"/>
                        </a:rPr>
                        <a:t>bảo quản</a:t>
                      </a:r>
                      <a:r>
                        <a:rPr kumimoji="0" lang="vi-VN" sz="600" b="0" i="1" u="none" strike="noStrike" cap="none" normalizeH="0" baseline="0" smtClean="0">
                          <a:ln>
                            <a:noFill/>
                          </a:ln>
                          <a:solidFill>
                            <a:srgbClr val="000000"/>
                          </a:solidFill>
                          <a:effectLst/>
                          <a:latin typeface="Arial" charset="0"/>
                          <a:cs typeface="Times New Roman" pitchFamily="18" charset="0"/>
                        </a:rPr>
                        <a:t>, hạn s</a:t>
                      </a:r>
                      <a:r>
                        <a:rPr kumimoji="0" lang="en-US" sz="600" b="0" i="1" u="none" strike="noStrike" cap="none" normalizeH="0" baseline="0" smtClean="0">
                          <a:ln>
                            <a:noFill/>
                          </a:ln>
                          <a:solidFill>
                            <a:srgbClr val="000000"/>
                          </a:solidFill>
                          <a:effectLst/>
                          <a:latin typeface="Arial" charset="0"/>
                          <a:cs typeface="Times New Roman" pitchFamily="18" charset="0"/>
                        </a:rPr>
                        <a:t>ử </a:t>
                      </a:r>
                      <a:r>
                        <a:rPr kumimoji="0" lang="vi-VN" sz="600" b="0" i="1" u="none" strike="noStrike" cap="none" normalizeH="0" baseline="0" smtClean="0">
                          <a:ln>
                            <a:noFill/>
                          </a:ln>
                          <a:solidFill>
                            <a:srgbClr val="000000"/>
                          </a:solidFill>
                          <a:effectLst/>
                          <a:latin typeface="Arial" charset="0"/>
                          <a:cs typeface="Times New Roman" pitchFamily="18" charset="0"/>
                        </a:rPr>
                        <a:t>dụng...)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Biện pháp xử lý/Ghi chú</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002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a:t>
                      </a:r>
                      <a:r>
                        <a:rPr kumimoji="0" lang="en-US" sz="600" b="0" i="0" u="none" strike="noStrike" cap="none" normalizeH="0" baseline="0" smtClean="0">
                          <a:ln>
                            <a:noFill/>
                          </a:ln>
                          <a:solidFill>
                            <a:srgbClr val="000000"/>
                          </a:solidFill>
                          <a:effectLst/>
                          <a:latin typeface="Arial" charset="0"/>
                          <a:cs typeface="Times New Roman" pitchFamily="18" charset="0"/>
                        </a:rPr>
                        <a:t> c</a:t>
                      </a:r>
                      <a:r>
                        <a:rPr kumimoji="0" lang="vi-VN" sz="600" b="0" i="0" u="none" strike="noStrike" cap="none" normalizeH="0" baseline="0" smtClean="0">
                          <a:ln>
                            <a:noFill/>
                          </a:ln>
                          <a:solidFill>
                            <a:srgbClr val="000000"/>
                          </a:solidFill>
                          <a:effectLst/>
                          <a:latin typeface="Arial" charset="0"/>
                          <a:cs typeface="Times New Roman" pitchFamily="18" charset="0"/>
                        </a:rPr>
                        <a:t>ơ sở</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ch</a:t>
                      </a:r>
                      <a:r>
                        <a:rPr kumimoji="0" lang="en-US" sz="600" b="0" i="0" u="none" strike="noStrike" cap="none" normalizeH="0" baseline="0" smtClean="0">
                          <a:ln>
                            <a:noFill/>
                          </a:ln>
                          <a:solidFill>
                            <a:srgbClr val="000000"/>
                          </a:solidFill>
                          <a:effectLst/>
                          <a:latin typeface="Arial" charset="0"/>
                          <a:cs typeface="Times New Roman" pitchFamily="18" charset="0"/>
                        </a:rPr>
                        <a:t>ủ g</a:t>
                      </a:r>
                      <a:r>
                        <a:rPr kumimoji="0" lang="vi-VN" sz="600" b="0" i="0" u="none" strike="noStrike" cap="none" normalizeH="0" baseline="0" smtClean="0">
                          <a:ln>
                            <a:noFill/>
                          </a:ln>
                          <a:solidFill>
                            <a:srgbClr val="000000"/>
                          </a:solidFill>
                          <a:effectLst/>
                          <a:latin typeface="Arial" charset="0"/>
                          <a:cs typeface="Times New Roman" pitchFamily="18" charset="0"/>
                        </a:rPr>
                        <a:t>iao  hàng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Địa ch</a:t>
                      </a:r>
                      <a:r>
                        <a:rPr kumimoji="0" lang="en-US" sz="600" b="0" i="0" u="none" strike="noStrike" cap="none" normalizeH="0" baseline="0" smtClean="0">
                          <a:ln>
                            <a:noFill/>
                          </a:ln>
                          <a:solidFill>
                            <a:srgbClr val="000000"/>
                          </a:solidFill>
                          <a:effectLst/>
                          <a:latin typeface="Arial" charset="0"/>
                          <a:cs typeface="Times New Roman" pitchFamily="18" charset="0"/>
                        </a:rPr>
                        <a:t>ỉ, </a:t>
                      </a:r>
                      <a:r>
                        <a:rPr kumimoji="0" lang="vi-VN" sz="600" b="0" i="0" u="none" strike="noStrike" cap="none" normalizeH="0" baseline="0" smtClean="0">
                          <a:ln>
                            <a:noFill/>
                          </a:ln>
                          <a:solidFill>
                            <a:srgbClr val="000000"/>
                          </a:solidFill>
                          <a:effectLst/>
                          <a:latin typeface="Arial" charset="0"/>
                          <a:cs typeface="Times New Roman" pitchFamily="18" charset="0"/>
                        </a:rPr>
                        <a:t>đi</a:t>
                      </a:r>
                      <a:r>
                        <a:rPr kumimoji="0" lang="en-US" sz="600" b="0" i="0" u="none" strike="noStrike" cap="none" normalizeH="0" baseline="0" smtClean="0">
                          <a:ln>
                            <a:noFill/>
                          </a:ln>
                          <a:solidFill>
                            <a:srgbClr val="000000"/>
                          </a:solidFill>
                          <a:effectLst/>
                          <a:latin typeface="Arial" charset="0"/>
                          <a:cs typeface="Times New Roman" pitchFamily="18" charset="0"/>
                        </a:rPr>
                        <a:t>ệ</a:t>
                      </a:r>
                      <a:r>
                        <a:rPr kumimoji="0" lang="vi-VN" sz="600" b="0" i="0" u="none" strike="noStrike" cap="none" normalizeH="0" baseline="0" smtClean="0">
                          <a:ln>
                            <a:noFill/>
                          </a:ln>
                          <a:solidFill>
                            <a:srgbClr val="000000"/>
                          </a:solidFill>
                          <a:effectLst/>
                          <a:latin typeface="Arial" charset="0"/>
                          <a:cs typeface="Times New Roman" pitchFamily="18" charset="0"/>
                        </a:rPr>
                        <a:t>n tho</a:t>
                      </a:r>
                      <a:r>
                        <a:rPr kumimoji="0" lang="en-US" sz="600" b="0" i="0" u="none" strike="noStrike" cap="none" normalizeH="0" baseline="0" smtClean="0">
                          <a:ln>
                            <a:noFill/>
                          </a:ln>
                          <a:solidFill>
                            <a:srgbClr val="000000"/>
                          </a:solidFill>
                          <a:effectLst/>
                          <a:latin typeface="Arial" charset="0"/>
                          <a:cs typeface="Times New Roman" pitchFamily="18" charset="0"/>
                        </a:rPr>
                        <a:t>ạ</a:t>
                      </a:r>
                      <a:r>
                        <a:rPr kumimoji="0" lang="vi-VN" sz="600" b="0" i="0" u="none" strike="noStrike" cap="none" normalizeH="0" baseline="0" smtClean="0">
                          <a:ln>
                            <a:noFill/>
                          </a:ln>
                          <a:solidFill>
                            <a:srgbClr val="000000"/>
                          </a:solidFill>
                          <a:effectLst/>
                          <a:latin typeface="Arial" charset="0"/>
                          <a:cs typeface="Times New Roman" pitchFamily="18" charset="0"/>
                        </a:rPr>
                        <a:t>i</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Không đ</a:t>
                      </a:r>
                      <a:r>
                        <a:rPr kumimoji="0" lang="en-US" sz="600" b="0" i="1" u="none" strike="noStrike" cap="none" normalizeH="0" baseline="0" smtClean="0">
                          <a:ln>
                            <a:noFill/>
                          </a:ln>
                          <a:solidFill>
                            <a:srgbClr val="000000"/>
                          </a:solidFill>
                          <a:effectLst/>
                          <a:latin typeface="Arial" charset="0"/>
                          <a:cs typeface="Times New Roman" pitchFamily="18" charset="0"/>
                        </a:rPr>
                        <a:t>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r>
              <a:tr h="666750">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(6)</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(7</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(8)</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(9)</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(10)</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(1</a:t>
                      </a:r>
                      <a:r>
                        <a:rPr kumimoji="0" lang="vi-VN" sz="6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66750">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1371600"/>
            <a:ext cx="8229600" cy="5334000"/>
          </a:xfrm>
        </p:spPr>
        <p:txBody>
          <a:bodyPr/>
          <a:lstStyle/>
          <a:p>
            <a:pPr>
              <a:buFontTx/>
              <a:buNone/>
            </a:pPr>
            <a:r>
              <a:rPr lang="en-US" b="1" smtClean="0">
                <a:solidFill>
                  <a:srgbClr val="FF0000"/>
                </a:solidFill>
                <a:latin typeface="Times New Roman" pitchFamily="18" charset="0"/>
                <a:cs typeface="Times New Roman" pitchFamily="18" charset="0"/>
              </a:rPr>
              <a:t>II.</a:t>
            </a:r>
            <a:r>
              <a:rPr lang="vi-VN" b="1" smtClean="0">
                <a:solidFill>
                  <a:srgbClr val="FF0000"/>
                </a:solidFill>
                <a:latin typeface="Times New Roman" pitchFamily="18" charset="0"/>
                <a:cs typeface="Times New Roman" pitchFamily="18" charset="0"/>
              </a:rPr>
              <a:t>Bước 2: kiểm tra trong quá trình chế biến thức ăn</a:t>
            </a:r>
            <a:endParaRPr lang="en-US" smtClean="0">
              <a:solidFill>
                <a:srgbClr val="FF0000"/>
              </a:solidFill>
              <a:latin typeface="Times New Roman" pitchFamily="18" charset="0"/>
              <a:cs typeface="Times New Roman" pitchFamily="18" charset="0"/>
            </a:endParaRPr>
          </a:p>
          <a:p>
            <a:pPr>
              <a:buFontTx/>
              <a:buNone/>
            </a:pPr>
            <a:r>
              <a:rPr lang="vi-VN" sz="2800" smtClean="0">
                <a:solidFill>
                  <a:srgbClr val="2106EC"/>
                </a:solidFill>
                <a:latin typeface="Times New Roman" pitchFamily="18" charset="0"/>
                <a:cs typeface="Times New Roman" pitchFamily="18" charset="0"/>
              </a:rPr>
              <a:t>1. Kiểm tra điều kiện vệ sinh tại cơ sở từ thời điểm b</a:t>
            </a:r>
            <a:r>
              <a:rPr lang="en-US" sz="2800" smtClean="0">
                <a:solidFill>
                  <a:srgbClr val="2106EC"/>
                </a:solidFill>
                <a:latin typeface="Times New Roman" pitchFamily="18" charset="0"/>
                <a:cs typeface="Times New Roman" pitchFamily="18" charset="0"/>
              </a:rPr>
              <a:t>ắ</a:t>
            </a:r>
            <a:r>
              <a:rPr lang="vi-VN" sz="2800" smtClean="0">
                <a:solidFill>
                  <a:srgbClr val="2106EC"/>
                </a:solidFill>
                <a:latin typeface="Times New Roman" pitchFamily="18" charset="0"/>
                <a:cs typeface="Times New Roman" pitchFamily="18" charset="0"/>
              </a:rPr>
              <a:t>t đầu sơ chế, chế biến cho đến khi thức ăn được chế biến xong</a:t>
            </a:r>
            <a:endParaRPr lang="en-US" sz="2800" smtClean="0">
              <a:solidFill>
                <a:srgbClr val="2106EC"/>
              </a:solidFill>
              <a:latin typeface="Times New Roman" pitchFamily="18" charset="0"/>
              <a:cs typeface="Times New Roman" pitchFamily="18" charset="0"/>
            </a:endParaRPr>
          </a:p>
          <a:p>
            <a:pPr>
              <a:buFontTx/>
              <a:buNone/>
            </a:pPr>
            <a:r>
              <a:rPr lang="vi-VN" sz="2800" smtClean="0">
                <a:solidFill>
                  <a:srgbClr val="2106EC"/>
                </a:solidFill>
                <a:latin typeface="Times New Roman" pitchFamily="18" charset="0"/>
                <a:cs typeface="Times New Roman" pitchFamily="18" charset="0"/>
              </a:rPr>
              <a:t>2. Đánh giá cảm quan món ăn sau khi chế biến</a:t>
            </a:r>
            <a:endParaRPr lang="en-US" sz="2800" smtClean="0">
              <a:solidFill>
                <a:srgbClr val="2106EC"/>
              </a:solidFill>
              <a:latin typeface="Times New Roman" pitchFamily="18" charset="0"/>
              <a:cs typeface="Times New Roman" pitchFamily="18" charset="0"/>
            </a:endParaRPr>
          </a:p>
          <a:p>
            <a:pPr>
              <a:buFontTx/>
              <a:buNone/>
            </a:pPr>
            <a:r>
              <a:rPr lang="vi-VN" sz="2800" smtClean="0">
                <a:solidFill>
                  <a:srgbClr val="2106EC"/>
                </a:solidFill>
                <a:latin typeface="Times New Roman" pitchFamily="18" charset="0"/>
                <a:cs typeface="Times New Roman" pitchFamily="18" charset="0"/>
              </a:rPr>
              <a:t>3. Ghi chép ngày giờ bắt đầu và kết thúc chế biến của từng món ăn.</a:t>
            </a:r>
            <a:endParaRPr lang="en-US" sz="2800" smtClean="0">
              <a:solidFill>
                <a:srgbClr val="2106EC"/>
              </a:solidFill>
              <a:latin typeface="Times New Roman" pitchFamily="18" charset="0"/>
              <a:cs typeface="Times New Roman" pitchFamily="18" charset="0"/>
            </a:endParaRPr>
          </a:p>
          <a:p>
            <a:pPr>
              <a:buFontTx/>
              <a:buNone/>
            </a:pPr>
            <a:endParaRPr lang="en-US" sz="2800" smtClean="0">
              <a:latin typeface="Times New Roman" pitchFamily="18" charset="0"/>
              <a:cs typeface="Times New Roman" pitchFamily="18" charset="0"/>
            </a:endParaRPr>
          </a:p>
        </p:txBody>
      </p:sp>
      <p:sp>
        <p:nvSpPr>
          <p:cNvPr id="16387" name="Rectangle 4"/>
          <p:cNvSpPr>
            <a:spLocks noGrp="1" noChangeArrowheads="1"/>
          </p:cNvSpPr>
          <p:nvPr>
            <p:ph type="title"/>
          </p:nvPr>
        </p:nvSpPr>
        <p:spPr>
          <a:xfrm>
            <a:off x="442913" y="304800"/>
            <a:ext cx="8243887" cy="762000"/>
          </a:xfrm>
          <a:solidFill>
            <a:schemeClr val="accent1"/>
          </a:solidFill>
          <a:ln>
            <a:solidFill>
              <a:srgbClr val="E56DAC"/>
            </a:solidFill>
          </a:ln>
        </p:spPr>
        <p:txBody>
          <a:bodyPr/>
          <a:lstStyle/>
          <a:p>
            <a:pPr eaLnBrk="1" hangingPunct="1"/>
            <a:r>
              <a:rPr lang="en-US" sz="3600" b="1" smtClean="0">
                <a:solidFill>
                  <a:srgbClr val="FF0000"/>
                </a:solidFill>
                <a:effectLst/>
                <a:latin typeface="Times New Roman" pitchFamily="18" charset="0"/>
                <a:cs typeface="Times New Roman" pitchFamily="18" charset="0"/>
              </a:rPr>
              <a:t>KIỂM THỰC BA BƯỚC</a:t>
            </a: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28600" y="457200"/>
            <a:ext cx="4495800" cy="6019800"/>
          </a:xfrm>
        </p:spPr>
        <p:txBody>
          <a:bodyPr/>
          <a:lstStyle/>
          <a:p>
            <a:pPr>
              <a:buFontTx/>
              <a:buNone/>
            </a:pPr>
            <a:r>
              <a:rPr lang="vi-VN" sz="2400" smtClean="0">
                <a:solidFill>
                  <a:srgbClr val="F33F59"/>
                </a:solidFill>
                <a:latin typeface="Times New Roman" pitchFamily="18" charset="0"/>
                <a:cs typeface="Times New Roman" pitchFamily="18" charset="0"/>
              </a:rPr>
              <a:t>1. Kiểm tra điều kiện vệ sinh tại cơ sở từ thời điểm b</a:t>
            </a:r>
            <a:r>
              <a:rPr lang="en-US" sz="2400" smtClean="0">
                <a:solidFill>
                  <a:srgbClr val="F33F59"/>
                </a:solidFill>
                <a:latin typeface="Times New Roman" pitchFamily="18" charset="0"/>
                <a:cs typeface="Times New Roman" pitchFamily="18" charset="0"/>
              </a:rPr>
              <a:t>ắ</a:t>
            </a:r>
            <a:r>
              <a:rPr lang="vi-VN" sz="2400" smtClean="0">
                <a:solidFill>
                  <a:srgbClr val="F33F59"/>
                </a:solidFill>
                <a:latin typeface="Times New Roman" pitchFamily="18" charset="0"/>
                <a:cs typeface="Times New Roman" pitchFamily="18" charset="0"/>
              </a:rPr>
              <a:t>t đầu sơ chế, chế biến cho đến khi thức ăn được chế biến xong:</a:t>
            </a:r>
            <a:endParaRPr lang="en-US" sz="2400" smtClean="0">
              <a:solidFill>
                <a:srgbClr val="F33F59"/>
              </a:solidFill>
              <a:latin typeface="Times New Roman" pitchFamily="18" charset="0"/>
              <a:cs typeface="Times New Roman" pitchFamily="18" charset="0"/>
            </a:endParaRPr>
          </a:p>
          <a:p>
            <a:pPr>
              <a:buFontTx/>
              <a:buNone/>
            </a:pPr>
            <a:r>
              <a:rPr lang="vi-VN" sz="2400" smtClean="0">
                <a:solidFill>
                  <a:srgbClr val="2106EC"/>
                </a:solidFill>
                <a:latin typeface="Times New Roman" pitchFamily="18" charset="0"/>
                <a:cs typeface="Times New Roman" pitchFamily="18" charset="0"/>
              </a:rPr>
              <a:t>a) Người tham gia chế biến</a:t>
            </a:r>
            <a:r>
              <a:rPr lang="en-US" sz="2400" smtClean="0">
                <a:solidFill>
                  <a:srgbClr val="2106EC"/>
                </a:solidFill>
                <a:latin typeface="Times New Roman" pitchFamily="18" charset="0"/>
                <a:cs typeface="Times New Roman" pitchFamily="18" charset="0"/>
              </a:rPr>
              <a:t>: trang phục , mũ, găng tay,…</a:t>
            </a:r>
          </a:p>
          <a:p>
            <a:pPr>
              <a:buFontTx/>
              <a:buNone/>
            </a:pPr>
            <a:r>
              <a:rPr lang="vi-VN" sz="2400" smtClean="0">
                <a:solidFill>
                  <a:srgbClr val="2106EC"/>
                </a:solidFill>
                <a:latin typeface="Times New Roman" pitchFamily="18" charset="0"/>
                <a:cs typeface="Times New Roman" pitchFamily="18" charset="0"/>
              </a:rPr>
              <a:t>b) Trang thiết bị dụng cụ chế biến</a:t>
            </a:r>
            <a:r>
              <a:rPr lang="en-US" sz="2400" smtClean="0">
                <a:solidFill>
                  <a:srgbClr val="2106EC"/>
                </a:solidFill>
                <a:latin typeface="Times New Roman" pitchFamily="18" charset="0"/>
                <a:cs typeface="Times New Roman" pitchFamily="18" charset="0"/>
              </a:rPr>
              <a:t>:sử dụng dụng cụ chế biến, chứa đựng thực phẩm sống chín, nơi để thực phẩm sống chín</a:t>
            </a:r>
          </a:p>
          <a:p>
            <a:pPr>
              <a:buFontTx/>
              <a:buNone/>
            </a:pPr>
            <a:r>
              <a:rPr lang="vi-VN" sz="2400" smtClean="0">
                <a:solidFill>
                  <a:srgbClr val="2106EC"/>
                </a:solidFill>
                <a:latin typeface="Times New Roman" pitchFamily="18" charset="0"/>
                <a:cs typeface="Times New Roman" pitchFamily="18" charset="0"/>
              </a:rPr>
              <a:t>c) Vệ sinh khu vực chế biến và phụ trợ</a:t>
            </a:r>
            <a:r>
              <a:rPr lang="en-US" sz="2400" smtClean="0">
                <a:solidFill>
                  <a:srgbClr val="2106EC"/>
                </a:solidFill>
                <a:latin typeface="Times New Roman" pitchFamily="18" charset="0"/>
                <a:cs typeface="Times New Roman" pitchFamily="18" charset="0"/>
              </a:rPr>
              <a:t>: sàn nhà, thoát nước, thùng rác</a:t>
            </a:r>
          </a:p>
        </p:txBody>
      </p:sp>
      <p:pic>
        <p:nvPicPr>
          <p:cNvPr id="17411" name="Picture 2" descr="Káº¿t quáº£ hÃ¬nh áº£nh cho nÆ¡i tiáº¿p nháº­n thá»±c pháº©m báº¿p máº§m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09600"/>
            <a:ext cx="403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533400"/>
            <a:ext cx="8229600" cy="5486400"/>
          </a:xfrm>
        </p:spPr>
        <p:txBody>
          <a:bodyPr/>
          <a:lstStyle/>
          <a:p>
            <a:pPr>
              <a:buFontTx/>
              <a:buNone/>
            </a:pPr>
            <a:r>
              <a:rPr lang="vi-VN" sz="2800" smtClean="0">
                <a:solidFill>
                  <a:srgbClr val="F33F59"/>
                </a:solidFill>
                <a:latin typeface="Times New Roman" pitchFamily="18" charset="0"/>
                <a:cs typeface="Times New Roman" pitchFamily="18" charset="0"/>
              </a:rPr>
              <a:t>2. Đánh giá cảm quan món ăn sau khi chế biến</a:t>
            </a:r>
            <a:r>
              <a:rPr lang="vi-VN" sz="2800" smtClean="0">
                <a:solidFill>
                  <a:srgbClr val="2106EC"/>
                </a:solidFill>
                <a:latin typeface="Times New Roman" pitchFamily="18" charset="0"/>
                <a:cs typeface="Times New Roman" pitchFamily="18" charset="0"/>
              </a:rPr>
              <a:t>: trong quá trình sơ chế, chế biến, nếu phát hiện nguyên liệu, thức ăn có biểu hiện khác lạ (màu sắc, mùi vị...) c</a:t>
            </a:r>
            <a:r>
              <a:rPr lang="en-US" sz="2800" smtClean="0">
                <a:solidFill>
                  <a:srgbClr val="2106EC"/>
                </a:solidFill>
                <a:latin typeface="Times New Roman" pitchFamily="18" charset="0"/>
                <a:cs typeface="Times New Roman" pitchFamily="18" charset="0"/>
              </a:rPr>
              <a:t>ầ</a:t>
            </a:r>
            <a:r>
              <a:rPr lang="vi-VN" sz="2800" smtClean="0">
                <a:solidFill>
                  <a:srgbClr val="2106EC"/>
                </a:solidFill>
                <a:latin typeface="Times New Roman" pitchFamily="18" charset="0"/>
                <a:cs typeface="Times New Roman" pitchFamily="18" charset="0"/>
              </a:rPr>
              <a:t>n được kiểm tra, đánh giá và loại bỏ thực phẩm, thức ăn và ghi rõ biện pháp xử lý.</a:t>
            </a:r>
            <a:endParaRPr lang="en-US" sz="2800" smtClean="0">
              <a:solidFill>
                <a:srgbClr val="2106EC"/>
              </a:solidFill>
              <a:latin typeface="Times New Roman" pitchFamily="18" charset="0"/>
              <a:cs typeface="Times New Roman" pitchFamily="18" charset="0"/>
            </a:endParaRPr>
          </a:p>
          <a:p>
            <a:pPr>
              <a:buFontTx/>
              <a:buNone/>
            </a:pPr>
            <a:r>
              <a:rPr lang="vi-VN" sz="2800" smtClean="0">
                <a:solidFill>
                  <a:srgbClr val="F33F59"/>
                </a:solidFill>
                <a:latin typeface="Times New Roman" pitchFamily="18" charset="0"/>
                <a:cs typeface="Times New Roman" pitchFamily="18" charset="0"/>
              </a:rPr>
              <a:t>3. Ghi chép ngày giờ bắt đầu và kết thúc chế biến của từng món ăn.</a:t>
            </a:r>
            <a:endParaRPr lang="en-US" sz="2800" smtClean="0">
              <a:solidFill>
                <a:srgbClr val="F33F59"/>
              </a:solidFill>
              <a:latin typeface="Times New Roman" pitchFamily="18" charset="0"/>
              <a:cs typeface="Times New Roman" pitchFamily="18" charset="0"/>
            </a:endParaRPr>
          </a:p>
          <a:p>
            <a:pPr>
              <a:buFontTx/>
              <a:buNone/>
            </a:pPr>
            <a:r>
              <a:rPr lang="vi-VN" sz="2800" smtClean="0">
                <a:solidFill>
                  <a:srgbClr val="F33F59"/>
                </a:solidFill>
                <a:latin typeface="Times New Roman" pitchFamily="18" charset="0"/>
                <a:cs typeface="Times New Roman" pitchFamily="18" charset="0"/>
              </a:rPr>
              <a:t>4. Các thông tin kiểm tra trong quá trình chế biến thức ăn (Bước 2) được ghi vào M</a:t>
            </a:r>
            <a:r>
              <a:rPr lang="en-US" sz="2800" smtClean="0">
                <a:solidFill>
                  <a:srgbClr val="F33F59"/>
                </a:solidFill>
                <a:latin typeface="Times New Roman" pitchFamily="18" charset="0"/>
                <a:cs typeface="Times New Roman" pitchFamily="18" charset="0"/>
              </a:rPr>
              <a:t>ẫ</a:t>
            </a:r>
            <a:r>
              <a:rPr lang="vi-VN" sz="2800" smtClean="0">
                <a:solidFill>
                  <a:srgbClr val="F33F59"/>
                </a:solidFill>
                <a:latin typeface="Times New Roman" pitchFamily="18" charset="0"/>
                <a:cs typeface="Times New Roman" pitchFamily="18" charset="0"/>
              </a:rPr>
              <a:t>u số 2, Phụ lục 1</a:t>
            </a:r>
            <a:r>
              <a:rPr lang="vi-VN" sz="2800" smtClean="0">
                <a:solidFill>
                  <a:srgbClr val="2106EC"/>
                </a:solidFill>
                <a:latin typeface="Times New Roman" pitchFamily="18" charset="0"/>
                <a:cs typeface="Times New Roman" pitchFamily="18" charset="0"/>
              </a:rPr>
              <a:t>: M</a:t>
            </a:r>
            <a:r>
              <a:rPr lang="en-US" sz="2800" smtClean="0">
                <a:solidFill>
                  <a:srgbClr val="2106EC"/>
                </a:solidFill>
                <a:latin typeface="Times New Roman" pitchFamily="18" charset="0"/>
                <a:cs typeface="Times New Roman" pitchFamily="18" charset="0"/>
              </a:rPr>
              <a:t>ẫ</a:t>
            </a:r>
            <a:r>
              <a:rPr lang="vi-VN" sz="2800" smtClean="0">
                <a:solidFill>
                  <a:srgbClr val="2106EC"/>
                </a:solidFill>
                <a:latin typeface="Times New Roman" pitchFamily="18" charset="0"/>
                <a:cs typeface="Times New Roman" pitchFamily="18" charset="0"/>
              </a:rPr>
              <a:t>u biểu ghi chép kiểm thực ba bước.</a:t>
            </a:r>
            <a:endParaRPr lang="en-US" sz="2800" smtClean="0">
              <a:solidFill>
                <a:srgbClr val="2106EC"/>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8305800" cy="1524000"/>
          </a:xfrm>
        </p:spPr>
        <p:txBody>
          <a:bodyPr/>
          <a:lstStyle/>
          <a:p>
            <a:pPr algn="l">
              <a:defRPr/>
            </a:pP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vi-VN" sz="2800" b="1" dirty="0" smtClean="0">
                <a:solidFill>
                  <a:srgbClr val="F33F59"/>
                </a:solidFill>
                <a:effectLst/>
                <a:latin typeface="Times New Roman" pitchFamily="18" charset="0"/>
                <a:cs typeface="Times New Roman" pitchFamily="18" charset="0"/>
              </a:rPr>
              <a:t>M</a:t>
            </a:r>
            <a:r>
              <a:rPr lang="en-US" sz="2800" b="1" dirty="0" smtClean="0">
                <a:solidFill>
                  <a:srgbClr val="F33F59"/>
                </a:solidFill>
                <a:effectLst/>
                <a:latin typeface="Times New Roman" pitchFamily="18" charset="0"/>
                <a:cs typeface="Times New Roman" pitchFamily="18" charset="0"/>
              </a:rPr>
              <a:t>ẫ</a:t>
            </a:r>
            <a:r>
              <a:rPr lang="vi-VN" sz="2800" b="1" dirty="0" smtClean="0">
                <a:solidFill>
                  <a:srgbClr val="F33F59"/>
                </a:solidFill>
                <a:effectLst/>
                <a:latin typeface="Times New Roman" pitchFamily="18" charset="0"/>
                <a:cs typeface="Times New Roman" pitchFamily="18" charset="0"/>
              </a:rPr>
              <a:t>u số </a:t>
            </a:r>
            <a:r>
              <a:rPr lang="en-US" sz="2800" b="1" dirty="0" smtClean="0">
                <a:solidFill>
                  <a:srgbClr val="F33F59"/>
                </a:solidFill>
                <a:effectLst/>
                <a:latin typeface="Times New Roman" pitchFamily="18" charset="0"/>
                <a:cs typeface="Times New Roman" pitchFamily="18" charset="0"/>
              </a:rPr>
              <a:t>2</a:t>
            </a:r>
            <a:r>
              <a:rPr lang="vi-VN" sz="2800" b="1" dirty="0" smtClean="0">
                <a:solidFill>
                  <a:srgbClr val="F33F59"/>
                </a:solidFill>
                <a:effectLst/>
                <a:latin typeface="Times New Roman" pitchFamily="18" charset="0"/>
                <a:cs typeface="Times New Roman" pitchFamily="18" charset="0"/>
              </a:rPr>
              <a:t>: Kiểm tra khi chế biến thức ăn (Bước </a:t>
            </a:r>
            <a:r>
              <a:rPr lang="en-US" sz="2800" b="1" dirty="0" smtClean="0">
                <a:solidFill>
                  <a:srgbClr val="F33F59"/>
                </a:solidFill>
                <a:effectLst/>
                <a:latin typeface="Times New Roman" pitchFamily="18" charset="0"/>
                <a:cs typeface="Times New Roman" pitchFamily="18" charset="0"/>
              </a:rPr>
              <a:t>2</a:t>
            </a:r>
            <a:r>
              <a:rPr lang="vi-VN" sz="2800" b="1" dirty="0" smtClean="0">
                <a:solidFill>
                  <a:srgbClr val="F33F59"/>
                </a:solidFill>
                <a:effectLst/>
                <a:latin typeface="Times New Roman" pitchFamily="18" charset="0"/>
                <a:cs typeface="Times New Roman" pitchFamily="18" charset="0"/>
              </a:rPr>
              <a:t>)</a:t>
            </a:r>
            <a:r>
              <a:rPr lang="en-US" sz="2800" dirty="0" smtClean="0">
                <a:solidFill>
                  <a:srgbClr val="F33F59"/>
                </a:solidFill>
                <a:effectLst/>
                <a:latin typeface="Times New Roman" pitchFamily="18" charset="0"/>
                <a:cs typeface="Times New Roman" pitchFamily="18" charset="0"/>
              </a:rPr>
              <a:t/>
            </a:r>
            <a:br>
              <a:rPr lang="en-US" sz="2800" dirty="0" smtClean="0">
                <a:solidFill>
                  <a:srgbClr val="F33F59"/>
                </a:solidFill>
                <a:effectLst/>
                <a:latin typeface="Times New Roman" pitchFamily="18" charset="0"/>
                <a:cs typeface="Times New Roman" pitchFamily="18" charset="0"/>
              </a:rPr>
            </a:br>
            <a:r>
              <a:rPr lang="vi-VN" sz="1600" b="1" dirty="0" smtClean="0">
                <a:solidFill>
                  <a:srgbClr val="2106EC"/>
                </a:solidFill>
                <a:effectLst/>
                <a:latin typeface="Times New Roman" pitchFamily="18" charset="0"/>
                <a:cs typeface="Times New Roman" pitchFamily="18" charset="0"/>
              </a:rPr>
              <a:t> </a:t>
            </a:r>
            <a:r>
              <a:rPr lang="vi-VN" sz="1600" dirty="0" smtClean="0">
                <a:solidFill>
                  <a:srgbClr val="2106EC"/>
                </a:solidFill>
                <a:latin typeface="Times New Roman" pitchFamily="18" charset="0"/>
                <a:cs typeface="Times New Roman" pitchFamily="18" charset="0"/>
              </a:rPr>
              <a:t>Tên cơ sở: </a:t>
            </a:r>
            <a:r>
              <a:rPr lang="en-US" sz="1600" dirty="0" smtClean="0">
                <a:solidFill>
                  <a:srgbClr val="2106EC"/>
                </a:solidFill>
                <a:latin typeface="Times New Roman" pitchFamily="18" charset="0"/>
                <a:cs typeface="Times New Roman" pitchFamily="18" charset="0"/>
              </a:rPr>
              <a:t>………………………………………………..</a:t>
            </a:r>
            <a:br>
              <a:rPr lang="en-US" sz="1600" dirty="0" smtClean="0">
                <a:solidFill>
                  <a:srgbClr val="2106EC"/>
                </a:solidFill>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Người kiểm tra: </a:t>
            </a:r>
            <a:r>
              <a:rPr lang="en-US" sz="1600" dirty="0" smtClean="0">
                <a:solidFill>
                  <a:srgbClr val="2106EC"/>
                </a:solidFill>
                <a:latin typeface="Times New Roman" pitchFamily="18" charset="0"/>
                <a:cs typeface="Times New Roman" pitchFamily="18" charset="0"/>
              </a:rPr>
              <a:t>……………….………. </a:t>
            </a:r>
            <a:br>
              <a:rPr lang="en-US" sz="1600" dirty="0" smtClean="0">
                <a:solidFill>
                  <a:srgbClr val="2106EC"/>
                </a:solidFill>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Thời gian kiểm tra: ngày </a:t>
            </a:r>
            <a:r>
              <a:rPr lang="en-US" sz="1600" dirty="0" smtClean="0">
                <a:solidFill>
                  <a:srgbClr val="2106EC"/>
                </a:solidFill>
                <a:latin typeface="Times New Roman" pitchFamily="18" charset="0"/>
                <a:cs typeface="Times New Roman" pitchFamily="18" charset="0"/>
              </a:rPr>
              <a:t>…..</a:t>
            </a:r>
            <a:r>
              <a:rPr lang="vi-VN" sz="1600" dirty="0" smtClean="0">
                <a:solidFill>
                  <a:srgbClr val="2106EC"/>
                </a:solidFill>
                <a:latin typeface="Times New Roman" pitchFamily="18" charset="0"/>
                <a:cs typeface="Times New Roman" pitchFamily="18" charset="0"/>
              </a:rPr>
              <a:t>tháng </a:t>
            </a:r>
            <a:r>
              <a:rPr lang="en-US" sz="1600" dirty="0" smtClean="0">
                <a:solidFill>
                  <a:srgbClr val="2106EC"/>
                </a:solidFill>
                <a:latin typeface="Times New Roman" pitchFamily="18" charset="0"/>
                <a:cs typeface="Times New Roman" pitchFamily="18" charset="0"/>
              </a:rPr>
              <a:t>……..</a:t>
            </a:r>
            <a:r>
              <a:rPr lang="vi-VN" sz="1600" dirty="0" smtClean="0">
                <a:solidFill>
                  <a:srgbClr val="2106EC"/>
                </a:solidFill>
                <a:latin typeface="Times New Roman" pitchFamily="18" charset="0"/>
                <a:cs typeface="Times New Roman" pitchFamily="18" charset="0"/>
              </a:rPr>
              <a:t>năm </a:t>
            </a:r>
            <a:r>
              <a:rPr lang="en-US" sz="1600" dirty="0" smtClean="0">
                <a:solidFill>
                  <a:srgbClr val="2106EC"/>
                </a:solidFill>
                <a:latin typeface="Times New Roman" pitchFamily="18" charset="0"/>
                <a:cs typeface="Times New Roman" pitchFamily="18" charset="0"/>
              </a:rPr>
              <a:t>………….</a:t>
            </a:r>
            <a:r>
              <a:rPr lang="vi-VN" sz="1600" b="1" dirty="0" smtClean="0">
                <a:solidFill>
                  <a:srgbClr val="2106EC"/>
                </a:solidFill>
                <a:latin typeface="Times New Roman" pitchFamily="18" charset="0"/>
                <a:cs typeface="Times New Roman" pitchFamily="18" charset="0"/>
              </a:rPr>
              <a:t> </a:t>
            </a:r>
            <a:r>
              <a:rPr lang="en-US" sz="1600" dirty="0" smtClean="0">
                <a:solidFill>
                  <a:srgbClr val="2106EC"/>
                </a:solidFill>
                <a:latin typeface="Times New Roman" pitchFamily="18" charset="0"/>
                <a:cs typeface="Times New Roman" pitchFamily="18" charset="0"/>
              </a:rPr>
              <a:t/>
            </a:r>
            <a:br>
              <a:rPr lang="en-US" sz="1600" dirty="0" smtClean="0">
                <a:solidFill>
                  <a:srgbClr val="2106EC"/>
                </a:solidFill>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Địa điểm kiểm tra:</a:t>
            </a:r>
            <a:r>
              <a:rPr lang="en-US" sz="1600" dirty="0" smtClean="0">
                <a:solidFill>
                  <a:srgbClr val="2106EC"/>
                </a:solidFill>
                <a:latin typeface="Times New Roman" pitchFamily="18" charset="0"/>
                <a:cs typeface="Times New Roman" pitchFamily="18" charset="0"/>
              </a:rPr>
              <a:t>…………………………………………</a:t>
            </a:r>
            <a:endParaRPr lang="en-US" sz="1600" dirty="0">
              <a:solidFill>
                <a:srgbClr val="2106EC"/>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0" y="1676400"/>
          <a:ext cx="8610600" cy="5030789"/>
        </p:xfrm>
        <a:graphic>
          <a:graphicData uri="http://schemas.openxmlformats.org/drawingml/2006/table">
            <a:tbl>
              <a:tblPr/>
              <a:tblGrid>
                <a:gridCol w="601663"/>
                <a:gridCol w="815975"/>
                <a:gridCol w="554037"/>
                <a:gridCol w="719138"/>
                <a:gridCol w="533400"/>
                <a:gridCol w="573087"/>
                <a:gridCol w="844550"/>
                <a:gridCol w="663575"/>
                <a:gridCol w="708025"/>
                <a:gridCol w="708025"/>
                <a:gridCol w="550863"/>
                <a:gridCol w="549275"/>
                <a:gridCol w="788987"/>
              </a:tblGrid>
              <a:tr h="1870075">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Ca/bữa ăn </a:t>
                      </a:r>
                      <a:r>
                        <a:rPr kumimoji="0" lang="vi-VN" sz="600" b="0" i="1" u="none" strike="noStrike" cap="none" normalizeH="0" baseline="0" smtClean="0">
                          <a:ln>
                            <a:noFill/>
                          </a:ln>
                          <a:solidFill>
                            <a:srgbClr val="000000"/>
                          </a:solidFill>
                          <a:effectLst/>
                          <a:latin typeface="Arial" charset="0"/>
                          <a:cs typeface="Times New Roman" pitchFamily="18" charset="0"/>
                        </a:rPr>
                        <a:t>(Bữa </a:t>
                      </a:r>
                      <a:r>
                        <a:rPr kumimoji="0" lang="en-US" sz="600" b="0" i="1" u="none" strike="noStrike" cap="none" normalizeH="0" baseline="0" smtClean="0">
                          <a:ln>
                            <a:noFill/>
                          </a:ln>
                          <a:solidFill>
                            <a:srgbClr val="000000"/>
                          </a:solidFill>
                          <a:effectLst/>
                          <a:latin typeface="Arial" charset="0"/>
                          <a:cs typeface="Times New Roman" pitchFamily="18" charset="0"/>
                        </a:rPr>
                        <a:t>ă</a:t>
                      </a:r>
                      <a:r>
                        <a:rPr kumimoji="0" lang="vi-VN" sz="600" b="0" i="1" u="none" strike="noStrike" cap="none" normalizeH="0" baseline="0" smtClean="0">
                          <a:ln>
                            <a:noFill/>
                          </a:ln>
                          <a:solidFill>
                            <a:srgbClr val="000000"/>
                          </a:solidFill>
                          <a:effectLst/>
                          <a:latin typeface="Arial" charset="0"/>
                          <a:cs typeface="Times New Roman" pitchFamily="18" charset="0"/>
                        </a:rPr>
                        <a:t>n</a:t>
                      </a:r>
                      <a:r>
                        <a:rPr kumimoji="0" lang="en-US" sz="600" b="0" i="1" u="none" strike="noStrike" cap="none" normalizeH="0" baseline="0" smtClean="0">
                          <a:ln>
                            <a:noFill/>
                          </a:ln>
                          <a:solidFill>
                            <a:srgbClr val="000000"/>
                          </a:solidFill>
                          <a:effectLst/>
                          <a:latin typeface="Arial" charset="0"/>
                          <a:cs typeface="Times New Roman" pitchFamily="18" charset="0"/>
                        </a:rPr>
                        <a:t>, </a:t>
                      </a:r>
                      <a:r>
                        <a:rPr kumimoji="0" lang="vi-VN" sz="600" b="0" i="1" u="none" strike="noStrike" cap="none" normalizeH="0" baseline="0" smtClean="0">
                          <a:ln>
                            <a:noFill/>
                          </a:ln>
                          <a:solidFill>
                            <a:srgbClr val="000000"/>
                          </a:solidFill>
                          <a:effectLst/>
                          <a:latin typeface="Arial" charset="0"/>
                          <a:cs typeface="Times New Roman" pitchFamily="18" charset="0"/>
                        </a:rPr>
                        <a:t>giờ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món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Nguyên liệu chính để chế biến </a:t>
                      </a:r>
                      <a:r>
                        <a:rPr kumimoji="0" lang="vi-VN" sz="600" b="0" i="1" u="none" strike="noStrike" cap="none" normalizeH="0" baseline="0" smtClean="0">
                          <a:ln>
                            <a:noFill/>
                          </a:ln>
                          <a:solidFill>
                            <a:srgbClr val="000000"/>
                          </a:solidFill>
                          <a:effectLst/>
                          <a:latin typeface="Arial" charset="0"/>
                          <a:cs typeface="Times New Roman" pitchFamily="18" charset="0"/>
                        </a:rPr>
                        <a:t>(tên, số lượng...)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Số lượng/ số suất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Thời gian sơ chế xong </a:t>
                      </a:r>
                      <a:r>
                        <a:rPr kumimoji="0" lang="vi-VN" sz="600" b="0" i="1" u="none" strike="noStrike" cap="none" normalizeH="0" baseline="0" smtClean="0">
                          <a:ln>
                            <a:noFill/>
                          </a:ln>
                          <a:solidFill>
                            <a:srgbClr val="000000"/>
                          </a:solidFill>
                          <a:effectLst/>
                          <a:latin typeface="Arial" charset="0"/>
                          <a:cs typeface="Times New Roman" pitchFamily="18" charset="0"/>
                        </a:rPr>
                        <a:t>(ngày, giờ)</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Thời gian chế biến xong </a:t>
                      </a:r>
                      <a:r>
                        <a:rPr kumimoji="0" lang="vi-VN" sz="600" b="0" i="1" u="none" strike="noStrike" cap="none" normalizeH="0" baseline="0" smtClean="0">
                          <a:ln>
                            <a:noFill/>
                          </a:ln>
                          <a:solidFill>
                            <a:srgbClr val="000000"/>
                          </a:solidFill>
                          <a:effectLst/>
                          <a:latin typeface="Arial" charset="0"/>
                          <a:cs typeface="Times New Roman" pitchFamily="18" charset="0"/>
                        </a:rPr>
                        <a:t>(ngày, giờ)</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Kiểm tra điều kiện vệ sinh </a:t>
                      </a:r>
                      <a:r>
                        <a:rPr kumimoji="0" lang="vi-VN" sz="600" b="0" i="1" u="none" strike="noStrike" cap="none" normalizeH="0" baseline="0" smtClean="0">
                          <a:ln>
                            <a:noFill/>
                          </a:ln>
                          <a:solidFill>
                            <a:srgbClr val="000000"/>
                          </a:solidFill>
                          <a:effectLst/>
                          <a:latin typeface="Arial" charset="0"/>
                          <a:cs typeface="Times New Roman" pitchFamily="18" charset="0"/>
                        </a:rPr>
                        <a:t>(từ thời điểm bắt đầu sơ chế, chế bi</a:t>
                      </a:r>
                      <a:r>
                        <a:rPr kumimoji="0" lang="en-US" sz="600" b="0" i="1" u="none" strike="noStrike" cap="none" normalizeH="0" baseline="0" smtClean="0">
                          <a:ln>
                            <a:noFill/>
                          </a:ln>
                          <a:solidFill>
                            <a:srgbClr val="000000"/>
                          </a:solidFill>
                          <a:effectLst/>
                          <a:latin typeface="Arial" charset="0"/>
                          <a:cs typeface="Times New Roman" pitchFamily="18" charset="0"/>
                        </a:rPr>
                        <a:t>ế</a:t>
                      </a:r>
                      <a:r>
                        <a:rPr kumimoji="0" lang="vi-VN" sz="600" b="0" i="1" u="none" strike="noStrike" cap="none" normalizeH="0" baseline="0" smtClean="0">
                          <a:ln>
                            <a:noFill/>
                          </a:ln>
                          <a:solidFill>
                            <a:srgbClr val="000000"/>
                          </a:solidFill>
                          <a:effectLst/>
                          <a:latin typeface="Arial" charset="0"/>
                          <a:cs typeface="Times New Roman" pitchFamily="18" charset="0"/>
                        </a:rPr>
                        <a:t>n cho đến khi thức ăn được chế biến xong)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Kiểm tra cảm quan thức ăn </a:t>
                      </a:r>
                      <a:r>
                        <a:rPr kumimoji="0" lang="en-US" sz="600" b="0" i="1" u="none" strike="noStrike" cap="none" normalizeH="0" baseline="0" smtClean="0">
                          <a:ln>
                            <a:noFill/>
                          </a:ln>
                          <a:solidFill>
                            <a:srgbClr val="000000"/>
                          </a:solidFill>
                          <a:effectLst/>
                          <a:latin typeface="Arial" charset="0"/>
                          <a:cs typeface="Times New Roman" pitchFamily="18" charset="0"/>
                        </a:rPr>
                        <a:t>(</a:t>
                      </a:r>
                      <a:r>
                        <a:rPr kumimoji="0" lang="vi-VN" sz="600" b="0" i="1" u="none" strike="noStrike" cap="none" normalizeH="0" baseline="0" smtClean="0">
                          <a:ln>
                            <a:noFill/>
                          </a:ln>
                          <a:solidFill>
                            <a:srgbClr val="000000"/>
                          </a:solidFill>
                          <a:effectLst/>
                          <a:latin typeface="Arial" charset="0"/>
                          <a:cs typeface="Times New Roman" pitchFamily="18" charset="0"/>
                        </a:rPr>
                        <a:t>màu</a:t>
                      </a:r>
                      <a:r>
                        <a:rPr kumimoji="0" lang="en-US" sz="600" b="0" i="1" u="none" strike="noStrike" cap="none" normalizeH="0" baseline="0" smtClean="0">
                          <a:ln>
                            <a:noFill/>
                          </a:ln>
                          <a:solidFill>
                            <a:srgbClr val="000000"/>
                          </a:solidFill>
                          <a:effectLst/>
                          <a:latin typeface="Arial" charset="0"/>
                          <a:cs typeface="Times New Roman" pitchFamily="18" charset="0"/>
                        </a:rPr>
                        <a:t>, </a:t>
                      </a:r>
                      <a:r>
                        <a:rPr kumimoji="0" lang="vi-VN" sz="600" b="0" i="1" u="none" strike="noStrike" cap="none" normalizeH="0" baseline="0" smtClean="0">
                          <a:ln>
                            <a:noFill/>
                          </a:ln>
                          <a:solidFill>
                            <a:srgbClr val="000000"/>
                          </a:solidFill>
                          <a:effectLst/>
                          <a:latin typeface="Arial" charset="0"/>
                          <a:cs typeface="Times New Roman" pitchFamily="18" charset="0"/>
                        </a:rPr>
                        <a:t>mùi, vị, trạng thái, b</a:t>
                      </a:r>
                      <a:r>
                        <a:rPr kumimoji="0" lang="en-US" sz="600" b="0" i="1" u="none" strike="noStrike" cap="none" normalizeH="0" baseline="0" smtClean="0">
                          <a:ln>
                            <a:noFill/>
                          </a:ln>
                          <a:solidFill>
                            <a:srgbClr val="000000"/>
                          </a:solidFill>
                          <a:effectLst/>
                          <a:latin typeface="Arial" charset="0"/>
                          <a:cs typeface="Times New Roman" pitchFamily="18" charset="0"/>
                        </a:rPr>
                        <a:t>ả</a:t>
                      </a:r>
                      <a:r>
                        <a:rPr kumimoji="0" lang="vi-VN" sz="600" b="0" i="1" u="none" strike="noStrike" cap="none" normalizeH="0" baseline="0" smtClean="0">
                          <a:ln>
                            <a:noFill/>
                          </a:ln>
                          <a:solidFill>
                            <a:srgbClr val="000000"/>
                          </a:solidFill>
                          <a:effectLst/>
                          <a:latin typeface="Arial" charset="0"/>
                          <a:cs typeface="Times New Roman" pitchFamily="18" charset="0"/>
                        </a:rPr>
                        <a:t>o quản...)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Biện pháp xử lý/Ghi chú</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890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Người tham gi</a:t>
                      </a:r>
                      <a:r>
                        <a:rPr kumimoji="0" lang="en-US" sz="600" b="0" i="1" u="none" strike="noStrike" cap="none" normalizeH="0" baseline="0" smtClean="0">
                          <a:ln>
                            <a:noFill/>
                          </a:ln>
                          <a:solidFill>
                            <a:srgbClr val="000000"/>
                          </a:solidFill>
                          <a:effectLst/>
                          <a:latin typeface="Arial" charset="0"/>
                          <a:cs typeface="Times New Roman" pitchFamily="18" charset="0"/>
                        </a:rPr>
                        <a:t>a </a:t>
                      </a:r>
                      <a:r>
                        <a:rPr kumimoji="0" lang="vi-VN" sz="600" b="0" i="1" u="none" strike="noStrike" cap="none" normalizeH="0" baseline="0" smtClean="0">
                          <a:ln>
                            <a:noFill/>
                          </a:ln>
                          <a:solidFill>
                            <a:srgbClr val="000000"/>
                          </a:solidFill>
                          <a:effectLst/>
                          <a:latin typeface="Arial" charset="0"/>
                          <a:cs typeface="Times New Roman" pitchFamily="18" charset="0"/>
                        </a:rPr>
                        <a:t>chế biến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Trang thiế</a:t>
                      </a:r>
                      <a:r>
                        <a:rPr kumimoji="0" lang="en-US" sz="600" b="0" i="1" u="none" strike="noStrike" cap="none" normalizeH="0" baseline="0" smtClean="0">
                          <a:ln>
                            <a:noFill/>
                          </a:ln>
                          <a:solidFill>
                            <a:srgbClr val="000000"/>
                          </a:solidFill>
                          <a:effectLst/>
                          <a:latin typeface="Arial" charset="0"/>
                          <a:cs typeface="Times New Roman" pitchFamily="18" charset="0"/>
                        </a:rPr>
                        <a:t>t </a:t>
                      </a:r>
                      <a:r>
                        <a:rPr kumimoji="0" lang="vi-VN" sz="600" b="0" i="1" u="none" strike="noStrike" cap="none" normalizeH="0" baseline="0" smtClean="0">
                          <a:ln>
                            <a:noFill/>
                          </a:ln>
                          <a:solidFill>
                            <a:srgbClr val="000000"/>
                          </a:solidFill>
                          <a:effectLst/>
                          <a:latin typeface="Arial" charset="0"/>
                          <a:cs typeface="Times New Roman" pitchFamily="18" charset="0"/>
                        </a:rPr>
                        <a:t>bị dụng cụ</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Khu vực chế biến và ph</a:t>
                      </a:r>
                      <a:r>
                        <a:rPr kumimoji="0" lang="en-US" sz="600" b="0" i="1" u="none" strike="noStrike" cap="none" normalizeH="0" baseline="0" smtClean="0">
                          <a:ln>
                            <a:noFill/>
                          </a:ln>
                          <a:solidFill>
                            <a:srgbClr val="000000"/>
                          </a:solidFill>
                          <a:effectLst/>
                          <a:latin typeface="Arial" charset="0"/>
                          <a:cs typeface="Times New Roman" pitchFamily="18" charset="0"/>
                        </a:rPr>
                        <a:t>ụ</a:t>
                      </a:r>
                      <a:r>
                        <a:rPr kumimoji="0" lang="vi-VN" sz="600" b="0" i="1" u="none" strike="noStrike" cap="none" normalizeH="0" baseline="0" smtClean="0">
                          <a:ln>
                            <a:noFill/>
                          </a:ln>
                          <a:solidFill>
                            <a:srgbClr val="000000"/>
                          </a:solidFill>
                          <a:effectLst/>
                          <a:latin typeface="Arial" charset="0"/>
                          <a:cs typeface="Times New Roman" pitchFamily="18" charset="0"/>
                        </a:rPr>
                        <a:t> tr</a:t>
                      </a:r>
                      <a:r>
                        <a:rPr kumimoji="0" lang="en-US" sz="600" b="0" i="1" u="none" strike="noStrike" cap="none" normalizeH="0" baseline="0" smtClean="0">
                          <a:ln>
                            <a:noFill/>
                          </a:ln>
                          <a:solidFill>
                            <a:srgbClr val="000000"/>
                          </a:solidFill>
                          <a:effectLst/>
                          <a:latin typeface="Arial" charset="0"/>
                          <a:cs typeface="Times New Roman" pitchFamily="18" charset="0"/>
                        </a:rPr>
                        <a:t>ợ</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Không 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r>
              <a:tr h="623888">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(6)</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(7)</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(8)</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(9)</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(10)</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(1</a:t>
                      </a:r>
                      <a:r>
                        <a:rPr kumimoji="0" lang="vi-VN" sz="6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23888">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23888">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762000"/>
            <a:ext cx="4724400" cy="5867400"/>
          </a:xfrm>
        </p:spPr>
        <p:txBody>
          <a:bodyPr/>
          <a:lstStyle/>
          <a:p>
            <a:pPr>
              <a:buFontTx/>
              <a:buNone/>
            </a:pPr>
            <a:r>
              <a:rPr lang="en-US" sz="2200" b="1" smtClean="0">
                <a:solidFill>
                  <a:srgbClr val="FF0000"/>
                </a:solidFill>
                <a:latin typeface="Times New Roman" pitchFamily="18" charset="0"/>
                <a:cs typeface="Times New Roman" pitchFamily="18" charset="0"/>
              </a:rPr>
              <a:t>III.</a:t>
            </a:r>
            <a:r>
              <a:rPr lang="vi-VN" sz="2200" b="1" smtClean="0">
                <a:solidFill>
                  <a:srgbClr val="FF0000"/>
                </a:solidFill>
                <a:latin typeface="Times New Roman" pitchFamily="18" charset="0"/>
                <a:cs typeface="Times New Roman" pitchFamily="18" charset="0"/>
              </a:rPr>
              <a:t>Bước </a:t>
            </a:r>
            <a:r>
              <a:rPr lang="en-US" sz="2200" b="1" smtClean="0">
                <a:solidFill>
                  <a:srgbClr val="FF0000"/>
                </a:solidFill>
                <a:latin typeface="Times New Roman" pitchFamily="18" charset="0"/>
                <a:cs typeface="Times New Roman" pitchFamily="18" charset="0"/>
              </a:rPr>
              <a:t>3</a:t>
            </a:r>
            <a:r>
              <a:rPr lang="vi-VN" sz="2200" b="1" smtClean="0">
                <a:solidFill>
                  <a:srgbClr val="FF0000"/>
                </a:solidFill>
                <a:latin typeface="Times New Roman" pitchFamily="18" charset="0"/>
                <a:cs typeface="Times New Roman" pitchFamily="18" charset="0"/>
              </a:rPr>
              <a:t>: kiểm tra </a:t>
            </a:r>
            <a:r>
              <a:rPr lang="en-US" sz="2200" b="1" smtClean="0">
                <a:solidFill>
                  <a:srgbClr val="FF0000"/>
                </a:solidFill>
                <a:latin typeface="Times New Roman" pitchFamily="18" charset="0"/>
                <a:cs typeface="Times New Roman" pitchFamily="18" charset="0"/>
              </a:rPr>
              <a:t>trước khi</a:t>
            </a:r>
            <a:r>
              <a:rPr lang="vi-VN" sz="2200" b="1" smtClean="0">
                <a:solidFill>
                  <a:srgbClr val="FF0000"/>
                </a:solidFill>
                <a:latin typeface="Times New Roman" pitchFamily="18" charset="0"/>
                <a:cs typeface="Times New Roman" pitchFamily="18" charset="0"/>
              </a:rPr>
              <a:t> ăn</a:t>
            </a:r>
            <a:endParaRPr lang="en-US" sz="2200" smtClean="0">
              <a:solidFill>
                <a:srgbClr val="FF0000"/>
              </a:solidFill>
              <a:latin typeface="Times New Roman" pitchFamily="18" charset="0"/>
              <a:cs typeface="Times New Roman" pitchFamily="18" charset="0"/>
            </a:endParaRPr>
          </a:p>
          <a:p>
            <a:pPr>
              <a:buFontTx/>
              <a:buNone/>
            </a:pPr>
            <a:r>
              <a:rPr lang="vi-VN" sz="2200" smtClean="0">
                <a:solidFill>
                  <a:srgbClr val="2106EC"/>
                </a:solidFill>
                <a:latin typeface="Times New Roman" pitchFamily="18" charset="0"/>
                <a:cs typeface="Times New Roman" pitchFamily="18" charset="0"/>
              </a:rPr>
              <a:t>1. Kiểm tra </a:t>
            </a:r>
            <a:r>
              <a:rPr lang="en-US" sz="2200" smtClean="0">
                <a:solidFill>
                  <a:srgbClr val="2106EC"/>
                </a:solidFill>
                <a:latin typeface="Times New Roman" pitchFamily="18" charset="0"/>
                <a:cs typeface="Times New Roman" pitchFamily="18" charset="0"/>
              </a:rPr>
              <a:t>việc chia thức ăn, khu vực bày thức ăn</a:t>
            </a:r>
          </a:p>
          <a:p>
            <a:pPr>
              <a:buFontTx/>
              <a:buNone/>
            </a:pPr>
            <a:r>
              <a:rPr lang="vi-VN" sz="2200" smtClean="0">
                <a:solidFill>
                  <a:srgbClr val="2106EC"/>
                </a:solidFill>
                <a:latin typeface="Times New Roman" pitchFamily="18" charset="0"/>
                <a:cs typeface="Times New Roman" pitchFamily="18" charset="0"/>
              </a:rPr>
              <a:t>2. </a:t>
            </a:r>
            <a:r>
              <a:rPr lang="en-US" sz="2200" smtClean="0">
                <a:solidFill>
                  <a:srgbClr val="2106EC"/>
                </a:solidFill>
                <a:latin typeface="Times New Roman" pitchFamily="18" charset="0"/>
                <a:cs typeface="Times New Roman" pitchFamily="18" charset="0"/>
              </a:rPr>
              <a:t>Kiểm tra </a:t>
            </a:r>
            <a:r>
              <a:rPr lang="en-US" sz="2200" smtClean="0">
                <a:solidFill>
                  <a:srgbClr val="FF0000"/>
                </a:solidFill>
                <a:latin typeface="Times New Roman" pitchFamily="18" charset="0"/>
                <a:cs typeface="Times New Roman" pitchFamily="18" charset="0"/>
              </a:rPr>
              <a:t>các món ăn </a:t>
            </a:r>
            <a:r>
              <a:rPr lang="en-US" sz="2200" smtClean="0">
                <a:solidFill>
                  <a:srgbClr val="2106EC"/>
                </a:solidFill>
                <a:latin typeface="Times New Roman" pitchFamily="18" charset="0"/>
                <a:cs typeface="Times New Roman" pitchFamily="18" charset="0"/>
              </a:rPr>
              <a:t>đối chiếu với </a:t>
            </a:r>
            <a:r>
              <a:rPr lang="en-US" sz="2200" smtClean="0">
                <a:solidFill>
                  <a:srgbClr val="FF0000"/>
                </a:solidFill>
                <a:latin typeface="Times New Roman" pitchFamily="18" charset="0"/>
                <a:cs typeface="Times New Roman" pitchFamily="18" charset="0"/>
              </a:rPr>
              <a:t>thực đơn</a:t>
            </a:r>
            <a:r>
              <a:rPr lang="en-US" sz="2200" smtClean="0">
                <a:solidFill>
                  <a:srgbClr val="2106EC"/>
                </a:solidFill>
                <a:latin typeface="Times New Roman" pitchFamily="18" charset="0"/>
                <a:cs typeface="Times New Roman" pitchFamily="18" charset="0"/>
              </a:rPr>
              <a:t> bữa ăn</a:t>
            </a:r>
          </a:p>
          <a:p>
            <a:pPr>
              <a:buFontTx/>
              <a:buNone/>
            </a:pPr>
            <a:r>
              <a:rPr lang="vi-VN" sz="2200" smtClean="0">
                <a:solidFill>
                  <a:srgbClr val="2106EC"/>
                </a:solidFill>
                <a:latin typeface="Times New Roman" pitchFamily="18" charset="0"/>
                <a:cs typeface="Times New Roman" pitchFamily="18" charset="0"/>
              </a:rPr>
              <a:t>3. </a:t>
            </a:r>
            <a:r>
              <a:rPr lang="en-US" sz="2200" smtClean="0">
                <a:solidFill>
                  <a:srgbClr val="2106EC"/>
                </a:solidFill>
                <a:latin typeface="Times New Roman" pitchFamily="18" charset="0"/>
                <a:cs typeface="Times New Roman" pitchFamily="18" charset="0"/>
              </a:rPr>
              <a:t>Kiểm tra vệ sinh </a:t>
            </a:r>
            <a:r>
              <a:rPr lang="en-US" sz="2200" smtClean="0">
                <a:solidFill>
                  <a:srgbClr val="FF0000"/>
                </a:solidFill>
                <a:latin typeface="Times New Roman" pitchFamily="18" charset="0"/>
                <a:cs typeface="Times New Roman" pitchFamily="18" charset="0"/>
              </a:rPr>
              <a:t>bát, đĩa, dụng cụ ăn uống</a:t>
            </a:r>
            <a:r>
              <a:rPr lang="vi-VN" sz="2200" smtClean="0">
                <a:solidFill>
                  <a:srgbClr val="FF0000"/>
                </a:solidFill>
                <a:latin typeface="Times New Roman" pitchFamily="18" charset="0"/>
                <a:cs typeface="Times New Roman" pitchFamily="18" charset="0"/>
              </a:rPr>
              <a:t>.</a:t>
            </a:r>
            <a:endParaRPr lang="en-US" sz="2200" smtClean="0">
              <a:solidFill>
                <a:srgbClr val="FF0000"/>
              </a:solidFill>
              <a:latin typeface="Times New Roman" pitchFamily="18" charset="0"/>
              <a:cs typeface="Times New Roman" pitchFamily="18" charset="0"/>
            </a:endParaRPr>
          </a:p>
          <a:p>
            <a:pPr>
              <a:buFontTx/>
              <a:buNone/>
            </a:pPr>
            <a:r>
              <a:rPr lang="en-US" sz="2200" smtClean="0">
                <a:solidFill>
                  <a:srgbClr val="2106EC"/>
                </a:solidFill>
                <a:latin typeface="Times New Roman" pitchFamily="18" charset="0"/>
                <a:cs typeface="Times New Roman" pitchFamily="18" charset="0"/>
              </a:rPr>
              <a:t>4. Kiểm tra dụng </a:t>
            </a:r>
            <a:r>
              <a:rPr lang="en-US" sz="2200" smtClean="0">
                <a:solidFill>
                  <a:srgbClr val="FF0000"/>
                </a:solidFill>
                <a:latin typeface="Times New Roman" pitchFamily="18" charset="0"/>
                <a:cs typeface="Times New Roman" pitchFamily="18" charset="0"/>
              </a:rPr>
              <a:t>cụ che đậy, trang thiết bị</a:t>
            </a:r>
            <a:r>
              <a:rPr lang="en-US" sz="2200" smtClean="0">
                <a:solidFill>
                  <a:srgbClr val="2106EC"/>
                </a:solidFill>
                <a:latin typeface="Times New Roman" pitchFamily="18" charset="0"/>
                <a:cs typeface="Times New Roman" pitchFamily="18" charset="0"/>
              </a:rPr>
              <a:t> phương tiện bảo quản thức ăn (Đối với thực phẩm không ăn ngay hoặc vận chuyển đi nơi khác)</a:t>
            </a:r>
            <a:endParaRPr lang="en-US" sz="2200" smtClean="0">
              <a:solidFill>
                <a:srgbClr val="FF0000"/>
              </a:solidFill>
              <a:latin typeface="Times New Roman" pitchFamily="18" charset="0"/>
              <a:cs typeface="Times New Roman" pitchFamily="18" charset="0"/>
            </a:endParaRPr>
          </a:p>
          <a:p>
            <a:pPr>
              <a:buFontTx/>
              <a:buNone/>
            </a:pPr>
            <a:r>
              <a:rPr lang="en-US" sz="2200" smtClean="0">
                <a:solidFill>
                  <a:srgbClr val="2106EC"/>
                </a:solidFill>
                <a:latin typeface="Times New Roman" pitchFamily="18" charset="0"/>
                <a:cs typeface="Times New Roman" pitchFamily="18" charset="0"/>
              </a:rPr>
              <a:t>5. Đánh giá </a:t>
            </a:r>
            <a:r>
              <a:rPr lang="en-US" sz="2200" smtClean="0">
                <a:solidFill>
                  <a:srgbClr val="FF0000"/>
                </a:solidFill>
                <a:latin typeface="Times New Roman" pitchFamily="18" charset="0"/>
                <a:cs typeface="Times New Roman" pitchFamily="18" charset="0"/>
              </a:rPr>
              <a:t>cảm quan về các món ăn</a:t>
            </a:r>
            <a:r>
              <a:rPr lang="en-US" sz="2200" smtClean="0">
                <a:solidFill>
                  <a:srgbClr val="2106EC"/>
                </a:solidFill>
                <a:latin typeface="Times New Roman" pitchFamily="18" charset="0"/>
                <a:cs typeface="Times New Roman" pitchFamily="18" charset="0"/>
              </a:rPr>
              <a:t>, trường hợp món ăn có dấu hiệu bất thường hoặc mùi, vị lạ thì phải có biện pháp xử lý kịp thời và ghi chép cụ thể.</a:t>
            </a:r>
          </a:p>
          <a:p>
            <a:pPr>
              <a:buFontTx/>
              <a:buNone/>
            </a:pPr>
            <a:endParaRPr lang="en-US" sz="2200" smtClean="0">
              <a:latin typeface="Times New Roman" pitchFamily="18" charset="0"/>
              <a:cs typeface="Times New Roman" pitchFamily="18" charset="0"/>
            </a:endParaRPr>
          </a:p>
        </p:txBody>
      </p:sp>
      <p:sp>
        <p:nvSpPr>
          <p:cNvPr id="20483" name="Rectangle 4"/>
          <p:cNvSpPr>
            <a:spLocks noGrp="1" noChangeArrowheads="1"/>
          </p:cNvSpPr>
          <p:nvPr>
            <p:ph type="title"/>
          </p:nvPr>
        </p:nvSpPr>
        <p:spPr>
          <a:xfrm>
            <a:off x="442913" y="152400"/>
            <a:ext cx="8243887" cy="533400"/>
          </a:xfrm>
          <a:solidFill>
            <a:schemeClr val="accent1"/>
          </a:solidFill>
          <a:ln>
            <a:solidFill>
              <a:srgbClr val="E56DAC"/>
            </a:solidFill>
          </a:ln>
        </p:spPr>
        <p:txBody>
          <a:bodyPr/>
          <a:lstStyle/>
          <a:p>
            <a:pPr eaLnBrk="1" hangingPunct="1"/>
            <a:r>
              <a:rPr lang="en-US" sz="2800" b="1" smtClean="0">
                <a:solidFill>
                  <a:srgbClr val="FF0000"/>
                </a:solidFill>
                <a:effectLst/>
                <a:latin typeface="Times New Roman" pitchFamily="18" charset="0"/>
                <a:cs typeface="Times New Roman" pitchFamily="18" charset="0"/>
              </a:rPr>
              <a:t>KIỂM THỰC BA BƯỚC</a:t>
            </a:r>
          </a:p>
        </p:txBody>
      </p:sp>
      <p:pic>
        <p:nvPicPr>
          <p:cNvPr id="20484" name="Picture 12" descr="C:\Users\Admin\Downloads\IMG-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305800" cy="1600200"/>
          </a:xfrm>
        </p:spPr>
        <p:txBody>
          <a:bodyPr/>
          <a:lstStyle/>
          <a:p>
            <a:pPr algn="l">
              <a:defRPr/>
            </a:pP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en-US" sz="2800" dirty="0" smtClean="0">
                <a:solidFill>
                  <a:srgbClr val="F33F59"/>
                </a:solidFill>
                <a:effectLst/>
                <a:latin typeface="Times New Roman" pitchFamily="18" charset="0"/>
                <a:cs typeface="Times New Roman" pitchFamily="18" charset="0"/>
              </a:rPr>
              <a:t>          </a:t>
            </a:r>
            <a:r>
              <a:rPr lang="en-US" sz="2800" b="1" dirty="0" smtClean="0">
                <a:solidFill>
                  <a:srgbClr val="F33F59"/>
                </a:solidFill>
                <a:effectLst/>
                <a:latin typeface="Times New Roman" pitchFamily="18" charset="0"/>
                <a:cs typeface="Times New Roman" pitchFamily="18" charset="0"/>
              </a:rPr>
              <a:t>III.</a:t>
            </a:r>
            <a:r>
              <a:rPr lang="vi-VN" sz="2800" b="1" dirty="0" smtClean="0">
                <a:solidFill>
                  <a:srgbClr val="F33F59"/>
                </a:solidFill>
                <a:effectLst/>
                <a:latin typeface="Times New Roman" pitchFamily="18" charset="0"/>
                <a:cs typeface="Times New Roman" pitchFamily="18" charset="0"/>
              </a:rPr>
              <a:t>M</a:t>
            </a:r>
            <a:r>
              <a:rPr lang="en-US" sz="2800" b="1" dirty="0" smtClean="0">
                <a:solidFill>
                  <a:srgbClr val="F33F59"/>
                </a:solidFill>
                <a:effectLst/>
                <a:latin typeface="Times New Roman" pitchFamily="18" charset="0"/>
                <a:cs typeface="Times New Roman" pitchFamily="18" charset="0"/>
              </a:rPr>
              <a:t>ẫ</a:t>
            </a:r>
            <a:r>
              <a:rPr lang="vi-VN" sz="2800" b="1" dirty="0" smtClean="0">
                <a:solidFill>
                  <a:srgbClr val="F33F59"/>
                </a:solidFill>
                <a:effectLst/>
                <a:latin typeface="Times New Roman" pitchFamily="18" charset="0"/>
                <a:cs typeface="Times New Roman" pitchFamily="18" charset="0"/>
              </a:rPr>
              <a:t>u số </a:t>
            </a:r>
            <a:r>
              <a:rPr lang="en-US" sz="2800" b="1" dirty="0" smtClean="0">
                <a:solidFill>
                  <a:srgbClr val="F33F59"/>
                </a:solidFill>
                <a:effectLst/>
                <a:latin typeface="Times New Roman" pitchFamily="18" charset="0"/>
                <a:cs typeface="Times New Roman" pitchFamily="18" charset="0"/>
              </a:rPr>
              <a:t>3</a:t>
            </a:r>
            <a:r>
              <a:rPr lang="vi-VN" sz="2800" b="1" dirty="0" smtClean="0">
                <a:solidFill>
                  <a:srgbClr val="F33F59"/>
                </a:solidFill>
                <a:effectLst/>
                <a:latin typeface="Times New Roman" pitchFamily="18" charset="0"/>
                <a:cs typeface="Times New Roman" pitchFamily="18" charset="0"/>
              </a:rPr>
              <a:t>: Kiểm tra </a:t>
            </a:r>
            <a:r>
              <a:rPr lang="en-US" sz="2800" b="1" dirty="0" err="1" smtClean="0">
                <a:solidFill>
                  <a:srgbClr val="F33F59"/>
                </a:solidFill>
                <a:effectLst/>
                <a:latin typeface="Times New Roman" pitchFamily="18" charset="0"/>
                <a:cs typeface="Times New Roman" pitchFamily="18" charset="0"/>
              </a:rPr>
              <a:t>trước</a:t>
            </a:r>
            <a:r>
              <a:rPr lang="en-US" sz="2800" b="1" dirty="0" smtClean="0">
                <a:solidFill>
                  <a:srgbClr val="F33F59"/>
                </a:solidFill>
                <a:effectLst/>
                <a:latin typeface="Times New Roman" pitchFamily="18" charset="0"/>
                <a:cs typeface="Times New Roman" pitchFamily="18" charset="0"/>
              </a:rPr>
              <a:t> </a:t>
            </a:r>
            <a:r>
              <a:rPr lang="en-US" sz="2800" b="1" dirty="0" err="1" smtClean="0">
                <a:solidFill>
                  <a:srgbClr val="F33F59"/>
                </a:solidFill>
                <a:effectLst/>
                <a:latin typeface="Times New Roman" pitchFamily="18" charset="0"/>
                <a:cs typeface="Times New Roman" pitchFamily="18" charset="0"/>
              </a:rPr>
              <a:t>khi</a:t>
            </a:r>
            <a:r>
              <a:rPr lang="en-US" sz="2800" b="1" dirty="0" smtClean="0">
                <a:solidFill>
                  <a:srgbClr val="F33F59"/>
                </a:solidFill>
                <a:effectLst/>
                <a:latin typeface="Times New Roman" pitchFamily="18" charset="0"/>
                <a:cs typeface="Times New Roman" pitchFamily="18" charset="0"/>
              </a:rPr>
              <a:t> </a:t>
            </a:r>
            <a:r>
              <a:rPr lang="vi-VN" sz="2800" b="1" dirty="0" smtClean="0">
                <a:solidFill>
                  <a:srgbClr val="F33F59"/>
                </a:solidFill>
                <a:effectLst/>
                <a:latin typeface="Times New Roman" pitchFamily="18" charset="0"/>
                <a:cs typeface="Times New Roman" pitchFamily="18" charset="0"/>
              </a:rPr>
              <a:t>ăn (Bước </a:t>
            </a:r>
            <a:r>
              <a:rPr lang="en-US" sz="2800" b="1" dirty="0" smtClean="0">
                <a:solidFill>
                  <a:srgbClr val="F33F59"/>
                </a:solidFill>
                <a:effectLst/>
                <a:latin typeface="Times New Roman" pitchFamily="18" charset="0"/>
                <a:cs typeface="Times New Roman" pitchFamily="18" charset="0"/>
              </a:rPr>
              <a:t>3</a:t>
            </a:r>
            <a:r>
              <a:rPr lang="vi-VN" sz="2800" b="1" dirty="0" smtClean="0">
                <a:solidFill>
                  <a:srgbClr val="F33F59"/>
                </a:solidFill>
                <a:effectLst/>
                <a:latin typeface="Times New Roman" pitchFamily="18" charset="0"/>
                <a:cs typeface="Times New Roman" pitchFamily="18" charset="0"/>
              </a:rPr>
              <a:t>)</a:t>
            </a:r>
            <a:r>
              <a:rPr lang="en-US" sz="1600" dirty="0" smtClean="0">
                <a:solidFill>
                  <a:srgbClr val="F33F59"/>
                </a:solidFill>
                <a:effectLst/>
                <a:latin typeface="Times New Roman" pitchFamily="18" charset="0"/>
                <a:cs typeface="Times New Roman" pitchFamily="18" charset="0"/>
              </a:rPr>
              <a:t/>
            </a:r>
            <a:br>
              <a:rPr lang="en-US" sz="1600" dirty="0" smtClean="0">
                <a:solidFill>
                  <a:srgbClr val="F33F59"/>
                </a:solidFill>
                <a:effectLst/>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Tên cơ sở: </a:t>
            </a:r>
            <a:r>
              <a:rPr lang="en-US" sz="1600" dirty="0" smtClean="0">
                <a:solidFill>
                  <a:srgbClr val="2106EC"/>
                </a:solidFill>
                <a:latin typeface="Times New Roman" pitchFamily="18" charset="0"/>
                <a:cs typeface="Times New Roman" pitchFamily="18" charset="0"/>
              </a:rPr>
              <a:t>…………………………………………………..</a:t>
            </a:r>
            <a:br>
              <a:rPr lang="en-US" sz="1600" dirty="0" smtClean="0">
                <a:solidFill>
                  <a:srgbClr val="2106EC"/>
                </a:solidFill>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Người kiểm tra: </a:t>
            </a:r>
            <a:r>
              <a:rPr lang="en-US" sz="1600" dirty="0" smtClean="0">
                <a:solidFill>
                  <a:srgbClr val="2106EC"/>
                </a:solidFill>
                <a:latin typeface="Times New Roman" pitchFamily="18" charset="0"/>
                <a:cs typeface="Times New Roman" pitchFamily="18" charset="0"/>
              </a:rPr>
              <a:t>…………………………………………….</a:t>
            </a:r>
            <a:br>
              <a:rPr lang="en-US" sz="1600" dirty="0" smtClean="0">
                <a:solidFill>
                  <a:srgbClr val="2106EC"/>
                </a:solidFill>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Thời gian kiểm tra: ngày </a:t>
            </a:r>
            <a:r>
              <a:rPr lang="en-US" sz="1600" dirty="0" smtClean="0">
                <a:solidFill>
                  <a:srgbClr val="2106EC"/>
                </a:solidFill>
                <a:latin typeface="Times New Roman" pitchFamily="18" charset="0"/>
                <a:cs typeface="Times New Roman" pitchFamily="18" charset="0"/>
              </a:rPr>
              <a:t>…..</a:t>
            </a:r>
            <a:r>
              <a:rPr lang="vi-VN" sz="1600" dirty="0" smtClean="0">
                <a:solidFill>
                  <a:srgbClr val="2106EC"/>
                </a:solidFill>
                <a:latin typeface="Times New Roman" pitchFamily="18" charset="0"/>
                <a:cs typeface="Times New Roman" pitchFamily="18" charset="0"/>
              </a:rPr>
              <a:t>tháng </a:t>
            </a:r>
            <a:r>
              <a:rPr lang="en-US" sz="1600" dirty="0" smtClean="0">
                <a:solidFill>
                  <a:srgbClr val="2106EC"/>
                </a:solidFill>
                <a:latin typeface="Times New Roman" pitchFamily="18" charset="0"/>
                <a:cs typeface="Times New Roman" pitchFamily="18" charset="0"/>
              </a:rPr>
              <a:t>……..</a:t>
            </a:r>
            <a:r>
              <a:rPr lang="vi-VN" sz="1600" dirty="0" smtClean="0">
                <a:solidFill>
                  <a:srgbClr val="2106EC"/>
                </a:solidFill>
                <a:latin typeface="Times New Roman" pitchFamily="18" charset="0"/>
                <a:cs typeface="Times New Roman" pitchFamily="18" charset="0"/>
              </a:rPr>
              <a:t>năm </a:t>
            </a:r>
            <a:r>
              <a:rPr lang="en-US" sz="1600" dirty="0" smtClean="0">
                <a:solidFill>
                  <a:srgbClr val="2106EC"/>
                </a:solidFill>
                <a:latin typeface="Times New Roman" pitchFamily="18" charset="0"/>
                <a:cs typeface="Times New Roman" pitchFamily="18" charset="0"/>
              </a:rPr>
              <a:t>………….</a:t>
            </a:r>
            <a:br>
              <a:rPr lang="en-US" sz="1600" dirty="0" smtClean="0">
                <a:solidFill>
                  <a:srgbClr val="2106EC"/>
                </a:solidFill>
                <a:latin typeface="Times New Roman" pitchFamily="18" charset="0"/>
                <a:cs typeface="Times New Roman" pitchFamily="18" charset="0"/>
              </a:rPr>
            </a:br>
            <a:r>
              <a:rPr lang="vi-VN" sz="1600" dirty="0" smtClean="0">
                <a:solidFill>
                  <a:srgbClr val="2106EC"/>
                </a:solidFill>
                <a:latin typeface="Times New Roman" pitchFamily="18" charset="0"/>
                <a:cs typeface="Times New Roman" pitchFamily="18" charset="0"/>
              </a:rPr>
              <a:t>Địa điểm kiểm tra:</a:t>
            </a:r>
            <a:r>
              <a:rPr lang="en-US" sz="1600" dirty="0" smtClean="0">
                <a:solidFill>
                  <a:srgbClr val="2106EC"/>
                </a:solidFill>
                <a:latin typeface="Times New Roman" pitchFamily="18" charset="0"/>
                <a:cs typeface="Times New Roman" pitchFamily="18" charset="0"/>
              </a:rPr>
              <a:t>…………………………………………</a:t>
            </a:r>
            <a:br>
              <a:rPr lang="en-US" sz="1600" dirty="0" smtClean="0">
                <a:solidFill>
                  <a:srgbClr val="2106EC"/>
                </a:solidFill>
                <a:latin typeface="Times New Roman" pitchFamily="18" charset="0"/>
                <a:cs typeface="Times New Roman" pitchFamily="18" charset="0"/>
              </a:rPr>
            </a:br>
            <a:endParaRPr lang="en-US" sz="1600" dirty="0">
              <a:solidFill>
                <a:srgbClr val="2106EC"/>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0" y="1676400"/>
          <a:ext cx="8610600" cy="5030789"/>
        </p:xfrm>
        <a:graphic>
          <a:graphicData uri="http://schemas.openxmlformats.org/drawingml/2006/table">
            <a:tbl>
              <a:tblPr/>
              <a:tblGrid>
                <a:gridCol w="601663"/>
                <a:gridCol w="815975"/>
                <a:gridCol w="554037"/>
                <a:gridCol w="719138"/>
                <a:gridCol w="533400"/>
                <a:gridCol w="573087"/>
                <a:gridCol w="844550"/>
                <a:gridCol w="663575"/>
                <a:gridCol w="708025"/>
                <a:gridCol w="708025"/>
                <a:gridCol w="550863"/>
                <a:gridCol w="549275"/>
                <a:gridCol w="788987"/>
              </a:tblGrid>
              <a:tr h="1870075">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Ca/bữa ăn </a:t>
                      </a:r>
                      <a:r>
                        <a:rPr kumimoji="0" lang="vi-VN" sz="600" b="0" i="1" u="none" strike="noStrike" cap="none" normalizeH="0" baseline="0" smtClean="0">
                          <a:ln>
                            <a:noFill/>
                          </a:ln>
                          <a:solidFill>
                            <a:srgbClr val="000000"/>
                          </a:solidFill>
                          <a:effectLst/>
                          <a:latin typeface="Arial" charset="0"/>
                          <a:cs typeface="Times New Roman" pitchFamily="18" charset="0"/>
                        </a:rPr>
                        <a:t>(Bữa </a:t>
                      </a:r>
                      <a:r>
                        <a:rPr kumimoji="0" lang="en-US" sz="600" b="0" i="1" u="none" strike="noStrike" cap="none" normalizeH="0" baseline="0" smtClean="0">
                          <a:ln>
                            <a:noFill/>
                          </a:ln>
                          <a:solidFill>
                            <a:srgbClr val="000000"/>
                          </a:solidFill>
                          <a:effectLst/>
                          <a:latin typeface="Arial" charset="0"/>
                          <a:cs typeface="Times New Roman" pitchFamily="18" charset="0"/>
                        </a:rPr>
                        <a:t>ă</a:t>
                      </a:r>
                      <a:r>
                        <a:rPr kumimoji="0" lang="vi-VN" sz="600" b="0" i="1" u="none" strike="noStrike" cap="none" normalizeH="0" baseline="0" smtClean="0">
                          <a:ln>
                            <a:noFill/>
                          </a:ln>
                          <a:solidFill>
                            <a:srgbClr val="000000"/>
                          </a:solidFill>
                          <a:effectLst/>
                          <a:latin typeface="Arial" charset="0"/>
                          <a:cs typeface="Times New Roman" pitchFamily="18" charset="0"/>
                        </a:rPr>
                        <a:t>n</a:t>
                      </a:r>
                      <a:r>
                        <a:rPr kumimoji="0" lang="en-US" sz="600" b="0" i="1" u="none" strike="noStrike" cap="none" normalizeH="0" baseline="0" smtClean="0">
                          <a:ln>
                            <a:noFill/>
                          </a:ln>
                          <a:solidFill>
                            <a:srgbClr val="000000"/>
                          </a:solidFill>
                          <a:effectLst/>
                          <a:latin typeface="Arial" charset="0"/>
                          <a:cs typeface="Times New Roman" pitchFamily="18" charset="0"/>
                        </a:rPr>
                        <a:t>, </a:t>
                      </a:r>
                      <a:r>
                        <a:rPr kumimoji="0" lang="vi-VN" sz="600" b="0" i="1" u="none" strike="noStrike" cap="none" normalizeH="0" baseline="0" smtClean="0">
                          <a:ln>
                            <a:noFill/>
                          </a:ln>
                          <a:solidFill>
                            <a:srgbClr val="000000"/>
                          </a:solidFill>
                          <a:effectLst/>
                          <a:latin typeface="Arial" charset="0"/>
                          <a:cs typeface="Times New Roman" pitchFamily="18" charset="0"/>
                        </a:rPr>
                        <a:t>giờ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Tên món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Nguyên liệu chính để chế biến </a:t>
                      </a:r>
                      <a:r>
                        <a:rPr kumimoji="0" lang="vi-VN" sz="600" b="0" i="1" u="none" strike="noStrike" cap="none" normalizeH="0" baseline="0" smtClean="0">
                          <a:ln>
                            <a:noFill/>
                          </a:ln>
                          <a:solidFill>
                            <a:srgbClr val="000000"/>
                          </a:solidFill>
                          <a:effectLst/>
                          <a:latin typeface="Arial" charset="0"/>
                          <a:cs typeface="Times New Roman" pitchFamily="18" charset="0"/>
                        </a:rPr>
                        <a:t>(tên, số lượng...)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Số lượng/ số suất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Thời gian sơ chế xong </a:t>
                      </a:r>
                      <a:r>
                        <a:rPr kumimoji="0" lang="vi-VN" sz="600" b="0" i="1" u="none" strike="noStrike" cap="none" normalizeH="0" baseline="0" smtClean="0">
                          <a:ln>
                            <a:noFill/>
                          </a:ln>
                          <a:solidFill>
                            <a:srgbClr val="000000"/>
                          </a:solidFill>
                          <a:effectLst/>
                          <a:latin typeface="Arial" charset="0"/>
                          <a:cs typeface="Times New Roman" pitchFamily="18" charset="0"/>
                        </a:rPr>
                        <a:t>(ngày, giờ)</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Thời gian chế biến xong </a:t>
                      </a:r>
                      <a:r>
                        <a:rPr kumimoji="0" lang="vi-VN" sz="600" b="0" i="1" u="none" strike="noStrike" cap="none" normalizeH="0" baseline="0" smtClean="0">
                          <a:ln>
                            <a:noFill/>
                          </a:ln>
                          <a:solidFill>
                            <a:srgbClr val="000000"/>
                          </a:solidFill>
                          <a:effectLst/>
                          <a:latin typeface="Arial" charset="0"/>
                          <a:cs typeface="Times New Roman" pitchFamily="18" charset="0"/>
                        </a:rPr>
                        <a:t>(ngày, giờ)</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Kiểm tra điều kiện vệ sinh </a:t>
                      </a:r>
                      <a:r>
                        <a:rPr kumimoji="0" lang="vi-VN" sz="600" b="0" i="1" u="none" strike="noStrike" cap="none" normalizeH="0" baseline="0" smtClean="0">
                          <a:ln>
                            <a:noFill/>
                          </a:ln>
                          <a:solidFill>
                            <a:srgbClr val="000000"/>
                          </a:solidFill>
                          <a:effectLst/>
                          <a:latin typeface="Arial" charset="0"/>
                          <a:cs typeface="Times New Roman" pitchFamily="18" charset="0"/>
                        </a:rPr>
                        <a:t>(từ thời điểm bắt đầu sơ chế, chế bi</a:t>
                      </a:r>
                      <a:r>
                        <a:rPr kumimoji="0" lang="en-US" sz="600" b="0" i="1" u="none" strike="noStrike" cap="none" normalizeH="0" baseline="0" smtClean="0">
                          <a:ln>
                            <a:noFill/>
                          </a:ln>
                          <a:solidFill>
                            <a:srgbClr val="000000"/>
                          </a:solidFill>
                          <a:effectLst/>
                          <a:latin typeface="Arial" charset="0"/>
                          <a:cs typeface="Times New Roman" pitchFamily="18" charset="0"/>
                        </a:rPr>
                        <a:t>ế</a:t>
                      </a:r>
                      <a:r>
                        <a:rPr kumimoji="0" lang="vi-VN" sz="600" b="0" i="1" u="none" strike="noStrike" cap="none" normalizeH="0" baseline="0" smtClean="0">
                          <a:ln>
                            <a:noFill/>
                          </a:ln>
                          <a:solidFill>
                            <a:srgbClr val="000000"/>
                          </a:solidFill>
                          <a:effectLst/>
                          <a:latin typeface="Arial" charset="0"/>
                          <a:cs typeface="Times New Roman" pitchFamily="18" charset="0"/>
                        </a:rPr>
                        <a:t>n cho đến khi thức ăn được chế biến xong)</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Kiểm tra cảm quan thức ăn </a:t>
                      </a:r>
                      <a:r>
                        <a:rPr kumimoji="0" lang="en-US" sz="600" b="0" i="1" u="none" strike="noStrike" cap="none" normalizeH="0" baseline="0" smtClean="0">
                          <a:ln>
                            <a:noFill/>
                          </a:ln>
                          <a:solidFill>
                            <a:srgbClr val="000000"/>
                          </a:solidFill>
                          <a:effectLst/>
                          <a:latin typeface="Arial" charset="0"/>
                          <a:cs typeface="Times New Roman" pitchFamily="18" charset="0"/>
                        </a:rPr>
                        <a:t>(</a:t>
                      </a:r>
                      <a:r>
                        <a:rPr kumimoji="0" lang="vi-VN" sz="600" b="0" i="1" u="none" strike="noStrike" cap="none" normalizeH="0" baseline="0" smtClean="0">
                          <a:ln>
                            <a:noFill/>
                          </a:ln>
                          <a:solidFill>
                            <a:srgbClr val="000000"/>
                          </a:solidFill>
                          <a:effectLst/>
                          <a:latin typeface="Arial" charset="0"/>
                          <a:cs typeface="Times New Roman" pitchFamily="18" charset="0"/>
                        </a:rPr>
                        <a:t>màu</a:t>
                      </a:r>
                      <a:r>
                        <a:rPr kumimoji="0" lang="en-US" sz="600" b="0" i="1" u="none" strike="noStrike" cap="none" normalizeH="0" baseline="0" smtClean="0">
                          <a:ln>
                            <a:noFill/>
                          </a:ln>
                          <a:solidFill>
                            <a:srgbClr val="000000"/>
                          </a:solidFill>
                          <a:effectLst/>
                          <a:latin typeface="Arial" charset="0"/>
                          <a:cs typeface="Times New Roman" pitchFamily="18" charset="0"/>
                        </a:rPr>
                        <a:t>, </a:t>
                      </a:r>
                      <a:r>
                        <a:rPr kumimoji="0" lang="vi-VN" sz="600" b="0" i="1" u="none" strike="noStrike" cap="none" normalizeH="0" baseline="0" smtClean="0">
                          <a:ln>
                            <a:noFill/>
                          </a:ln>
                          <a:solidFill>
                            <a:srgbClr val="000000"/>
                          </a:solidFill>
                          <a:effectLst/>
                          <a:latin typeface="Arial" charset="0"/>
                          <a:cs typeface="Times New Roman" pitchFamily="18" charset="0"/>
                        </a:rPr>
                        <a:t>mùi, vị, trạng thái, b</a:t>
                      </a:r>
                      <a:r>
                        <a:rPr kumimoji="0" lang="en-US" sz="600" b="0" i="1" u="none" strike="noStrike" cap="none" normalizeH="0" baseline="0" smtClean="0">
                          <a:ln>
                            <a:noFill/>
                          </a:ln>
                          <a:solidFill>
                            <a:srgbClr val="000000"/>
                          </a:solidFill>
                          <a:effectLst/>
                          <a:latin typeface="Arial" charset="0"/>
                          <a:cs typeface="Times New Roman" pitchFamily="18" charset="0"/>
                        </a:rPr>
                        <a:t>ả</a:t>
                      </a:r>
                      <a:r>
                        <a:rPr kumimoji="0" lang="vi-VN" sz="600" b="0" i="1" u="none" strike="noStrike" cap="none" normalizeH="0" baseline="0" smtClean="0">
                          <a:ln>
                            <a:noFill/>
                          </a:ln>
                          <a:solidFill>
                            <a:srgbClr val="000000"/>
                          </a:solidFill>
                          <a:effectLst/>
                          <a:latin typeface="Arial" charset="0"/>
                          <a:cs typeface="Times New Roman" pitchFamily="18" charset="0"/>
                        </a:rPr>
                        <a:t>o quản...)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rowSpan="2">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Biện pháp xử lý/Ghi chú</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890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Người tham gi</a:t>
                      </a:r>
                      <a:r>
                        <a:rPr kumimoji="0" lang="en-US" sz="600" b="0" i="1" u="none" strike="noStrike" cap="none" normalizeH="0" baseline="0" smtClean="0">
                          <a:ln>
                            <a:noFill/>
                          </a:ln>
                          <a:solidFill>
                            <a:srgbClr val="000000"/>
                          </a:solidFill>
                          <a:effectLst/>
                          <a:latin typeface="Arial" charset="0"/>
                          <a:cs typeface="Times New Roman" pitchFamily="18" charset="0"/>
                        </a:rPr>
                        <a:t>a </a:t>
                      </a:r>
                      <a:r>
                        <a:rPr kumimoji="0" lang="vi-VN" sz="600" b="0" i="1" u="none" strike="noStrike" cap="none" normalizeH="0" baseline="0" smtClean="0">
                          <a:ln>
                            <a:noFill/>
                          </a:ln>
                          <a:solidFill>
                            <a:srgbClr val="000000"/>
                          </a:solidFill>
                          <a:effectLst/>
                          <a:latin typeface="Arial" charset="0"/>
                          <a:cs typeface="Times New Roman" pitchFamily="18" charset="0"/>
                        </a:rPr>
                        <a:t>chế biến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Trang thiế</a:t>
                      </a:r>
                      <a:r>
                        <a:rPr kumimoji="0" lang="en-US" sz="600" b="0" i="1" u="none" strike="noStrike" cap="none" normalizeH="0" baseline="0" smtClean="0">
                          <a:ln>
                            <a:noFill/>
                          </a:ln>
                          <a:solidFill>
                            <a:srgbClr val="000000"/>
                          </a:solidFill>
                          <a:effectLst/>
                          <a:latin typeface="Arial" charset="0"/>
                          <a:cs typeface="Times New Roman" pitchFamily="18" charset="0"/>
                        </a:rPr>
                        <a:t>t </a:t>
                      </a:r>
                      <a:r>
                        <a:rPr kumimoji="0" lang="vi-VN" sz="600" b="0" i="1" u="none" strike="noStrike" cap="none" normalizeH="0" baseline="0" smtClean="0">
                          <a:ln>
                            <a:noFill/>
                          </a:ln>
                          <a:solidFill>
                            <a:srgbClr val="000000"/>
                          </a:solidFill>
                          <a:effectLst/>
                          <a:latin typeface="Arial" charset="0"/>
                          <a:cs typeface="Times New Roman" pitchFamily="18" charset="0"/>
                        </a:rPr>
                        <a:t>bị dụng cụ</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Khu vực chế biến và ph</a:t>
                      </a:r>
                      <a:r>
                        <a:rPr kumimoji="0" lang="en-US" sz="600" b="0" i="1" u="none" strike="noStrike" cap="none" normalizeH="0" baseline="0" smtClean="0">
                          <a:ln>
                            <a:noFill/>
                          </a:ln>
                          <a:solidFill>
                            <a:srgbClr val="000000"/>
                          </a:solidFill>
                          <a:effectLst/>
                          <a:latin typeface="Arial" charset="0"/>
                          <a:cs typeface="Times New Roman" pitchFamily="18" charset="0"/>
                        </a:rPr>
                        <a:t>ụ</a:t>
                      </a:r>
                      <a:r>
                        <a:rPr kumimoji="0" lang="vi-VN" sz="600" b="0" i="1" u="none" strike="noStrike" cap="none" normalizeH="0" baseline="0" smtClean="0">
                          <a:ln>
                            <a:noFill/>
                          </a:ln>
                          <a:solidFill>
                            <a:srgbClr val="000000"/>
                          </a:solidFill>
                          <a:effectLst/>
                          <a:latin typeface="Arial" charset="0"/>
                          <a:cs typeface="Times New Roman" pitchFamily="18" charset="0"/>
                        </a:rPr>
                        <a:t> tr</a:t>
                      </a:r>
                      <a:r>
                        <a:rPr kumimoji="0" lang="en-US" sz="600" b="0" i="1" u="none" strike="noStrike" cap="none" normalizeH="0" baseline="0" smtClean="0">
                          <a:ln>
                            <a:noFill/>
                          </a:ln>
                          <a:solidFill>
                            <a:srgbClr val="000000"/>
                          </a:solidFill>
                          <a:effectLst/>
                          <a:latin typeface="Arial" charset="0"/>
                          <a:cs typeface="Times New Roman" pitchFamily="18" charset="0"/>
                        </a:rPr>
                        <a:t>ợ</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Không đạt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r>
              <a:tr h="623888">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(6)</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(7)</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(8)</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(9)</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(10)</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a:t>
                      </a:r>
                      <a:r>
                        <a:rPr kumimoji="0" lang="en-US" sz="600" b="0" i="1" u="none" strike="noStrike" cap="none" normalizeH="0" baseline="0" smtClean="0">
                          <a:ln>
                            <a:noFill/>
                          </a:ln>
                          <a:solidFill>
                            <a:srgbClr val="000000"/>
                          </a:solidFill>
                          <a:effectLst/>
                          <a:latin typeface="Arial" charset="0"/>
                          <a:cs typeface="Times New Roman" pitchFamily="18" charset="0"/>
                        </a:rPr>
                        <a:t>11</a:t>
                      </a:r>
                      <a:r>
                        <a:rPr kumimoji="0" lang="vi-VN" sz="6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(12)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en-US" sz="600" b="0" i="1" u="none" strike="noStrike" cap="none" normalizeH="0" baseline="0" smtClean="0">
                          <a:ln>
                            <a:noFill/>
                          </a:ln>
                          <a:solidFill>
                            <a:srgbClr val="000000"/>
                          </a:solidFill>
                          <a:effectLst/>
                          <a:latin typeface="Arial" charset="0"/>
                          <a:cs typeface="Times New Roman" pitchFamily="18" charset="0"/>
                        </a:rPr>
                        <a:t>(1</a:t>
                      </a:r>
                      <a:r>
                        <a:rPr kumimoji="0" lang="vi-VN" sz="6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23888">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1"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23888">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6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838200"/>
            <a:ext cx="8243888" cy="990600"/>
          </a:xfrm>
          <a:solidFill>
            <a:schemeClr val="accent1"/>
          </a:solidFill>
          <a:ln>
            <a:solidFill>
              <a:srgbClr val="FF00FF"/>
            </a:solidFill>
          </a:ln>
        </p:spPr>
        <p:txBody>
          <a:bodyPr/>
          <a:lstStyle/>
          <a:p>
            <a:pPr>
              <a:defRPr/>
            </a:pPr>
            <a:r>
              <a:rPr lang="pt-BR" dirty="0" smtClean="0">
                <a:solidFill>
                  <a:srgbClr val="FF0000"/>
                </a:solidFill>
                <a:latin typeface="Times New Roman" pitchFamily="18" charset="0"/>
                <a:cs typeface="Times New Roman" pitchFamily="18" charset="0"/>
              </a:rPr>
              <a:t>PHẦN I</a:t>
            </a:r>
            <a:endParaRPr lang="en-US"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609600" y="2438400"/>
            <a:ext cx="8229600" cy="2667000"/>
          </a:xfrm>
        </p:spPr>
        <p:txBody>
          <a:bodyPr/>
          <a:lstStyle/>
          <a:p>
            <a:pPr algn="ctr">
              <a:buFontTx/>
              <a:buNone/>
              <a:defRPr/>
            </a:pPr>
            <a:r>
              <a:rPr lang="en-US" dirty="0" smtClean="0">
                <a:solidFill>
                  <a:srgbClr val="2106EC"/>
                </a:solidFill>
                <a:effectLst>
                  <a:outerShdw blurRad="38100" dist="38100" dir="2700000" algn="tl">
                    <a:srgbClr val="C0C0C0"/>
                  </a:outerShdw>
                </a:effectLst>
                <a:latin typeface="Times New Roman" pitchFamily="18" charset="0"/>
                <a:cs typeface="Times New Roman" pitchFamily="18" charset="0"/>
              </a:rPr>
              <a:t>THỰC HIỆN KIỂM THỰC BA BƯỚC VÀ LƯU MẪU THỨC ĂN THEO QUYẾT ĐỊNH SỐ 1246/QĐ- BYT NGÀY 31/03/2017</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2226">
                                            <p:txEl>
                                              <p:charRg st="4294967295" end="4294967295"/>
                                            </p:txEl>
                                          </p:spTgt>
                                        </p:tgtEl>
                                        <p:attrNameLst>
                                          <p:attrName>style.visibility</p:attrName>
                                        </p:attrNameLst>
                                      </p:cBhvr>
                                      <p:to>
                                        <p:strVal val="visible"/>
                                      </p:to>
                                    </p:set>
                                    <p:anim calcmode="lin" valueType="num">
                                      <p:cBhvr>
                                        <p:cTn id="7" dur="500" fill="hold"/>
                                        <p:tgtEl>
                                          <p:spTgt spid="52226">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6">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6">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6">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xit" presetSubtype="0" decel="100000" fill="hold" grpId="1" nodeType="clickEffect">
                                  <p:stCondLst>
                                    <p:cond delay="0"/>
                                  </p:stCondLst>
                                  <p:childTnLst>
                                    <p:anim calcmode="lin" valueType="num">
                                      <p:cBhvr>
                                        <p:cTn id="14" dur="500" fill="hold"/>
                                        <p:tgtEl>
                                          <p:spTgt spid="52226">
                                            <p:txEl>
                                              <p:charRg st="4294967295" end="429496729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5" dur="500" fill="hold"/>
                                        <p:tgtEl>
                                          <p:spTgt spid="52226">
                                            <p:txEl>
                                              <p:charRg st="4294967295" end="429496729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 dur="500" fill="hold"/>
                                        <p:tgtEl>
                                          <p:spTgt spid="52226">
                                            <p:txEl>
                                              <p:charRg st="4294967295" end="429496729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7" dur="500" fill="hold"/>
                                        <p:tgtEl>
                                          <p:spTgt spid="52226">
                                            <p:txEl>
                                              <p:charRg st="4294967295" end="4294967295"/>
                                            </p:txEl>
                                          </p:spTgt>
                                        </p:tgtEl>
                                        <p:attrNameLst>
                                          <p:attrName>ppt_y</p:attrName>
                                        </p:attrNameLst>
                                      </p:cBhvr>
                                      <p:tavLst>
                                        <p:tav tm="0">
                                          <p:val>
                                            <p:strVal val="ppt_y"/>
                                          </p:val>
                                        </p:tav>
                                        <p:tav tm="100000">
                                          <p:val>
                                            <p:strVal val="ppt_y"/>
                                          </p:val>
                                        </p:tav>
                                      </p:tavLst>
                                    </p:anim>
                                    <p:set>
                                      <p:cBhvr>
                                        <p:cTn id="18" dur="1" fill="hold">
                                          <p:stCondLst>
                                            <p:cond delay="499"/>
                                          </p:stCondLst>
                                        </p:cTn>
                                        <p:tgtEl>
                                          <p:spTgt spid="52226">
                                            <p:txEl>
                                              <p:charRg st="4294967295" end="429496729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6" grpId="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09800"/>
            <a:ext cx="8610600" cy="1524000"/>
          </a:xfrm>
        </p:spPr>
        <p:txBody>
          <a:bodyPr/>
          <a:lstStyle/>
          <a:p>
            <a:pPr>
              <a:defRPr/>
            </a:pP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a:r>
            <a:br>
              <a:rPr lang="en-US" sz="3600" b="1" dirty="0" smtClean="0">
                <a:solidFill>
                  <a:srgbClr val="F33F59"/>
                </a:solidFill>
                <a:effectLst/>
                <a:latin typeface="Times New Roman" pitchFamily="18" charset="0"/>
                <a:cs typeface="Times New Roman" pitchFamily="18" charset="0"/>
              </a:rPr>
            </a:br>
            <a:r>
              <a:rPr lang="en-US" sz="3600" b="1" dirty="0" smtClean="0">
                <a:solidFill>
                  <a:srgbClr val="F33F59"/>
                </a:solidFill>
                <a:effectLst/>
                <a:latin typeface="Times New Roman" pitchFamily="18" charset="0"/>
                <a:cs typeface="Times New Roman" pitchFamily="18" charset="0"/>
              </a:rPr>
              <a:t> LƯU MẪU THỨC ĂN</a:t>
            </a:r>
            <a:r>
              <a:rPr lang="en-US" sz="3600" dirty="0" smtClean="0">
                <a:solidFill>
                  <a:srgbClr val="2106EC"/>
                </a:solidFill>
                <a:latin typeface="Times New Roman" pitchFamily="18" charset="0"/>
                <a:cs typeface="Times New Roman" pitchFamily="18" charset="0"/>
              </a:rPr>
              <a:t/>
            </a:r>
            <a:br>
              <a:rPr lang="en-US" sz="3600" dirty="0" smtClean="0">
                <a:solidFill>
                  <a:srgbClr val="2106EC"/>
                </a:solidFill>
                <a:latin typeface="Times New Roman" pitchFamily="18" charset="0"/>
                <a:cs typeface="Times New Roman" pitchFamily="18" charset="0"/>
              </a:rPr>
            </a:br>
            <a:endParaRPr lang="en-US" sz="3600" b="1" dirty="0">
              <a:solidFill>
                <a:srgbClr val="2106EC"/>
              </a:solidFill>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243888" cy="533400"/>
          </a:xfrm>
        </p:spPr>
        <p:txBody>
          <a:bodyPr/>
          <a:lstStyle/>
          <a:p>
            <a:pPr eaLnBrk="1" hangingPunct="1"/>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DỤNG CỤ LƯU MẪU</a:t>
            </a:r>
            <a:endParaRPr lang="vi-VN" sz="2000" b="1" smtClean="0">
              <a:solidFill>
                <a:srgbClr val="FF0000"/>
              </a:solidFill>
              <a:effectLst/>
              <a:latin typeface="Times New Roman" pitchFamily="18" charset="0"/>
              <a:cs typeface="Times New Roman" pitchFamily="18" charset="0"/>
            </a:endParaRPr>
          </a:p>
        </p:txBody>
      </p:sp>
      <p:sp>
        <p:nvSpPr>
          <p:cNvPr id="23555" name="Rectangle 1"/>
          <p:cNvSpPr>
            <a:spLocks noChangeArrowheads="1"/>
          </p:cNvSpPr>
          <p:nvPr/>
        </p:nvSpPr>
        <p:spPr bwMode="auto">
          <a:xfrm>
            <a:off x="304800" y="1676400"/>
            <a:ext cx="480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vi-VN" sz="2800">
                <a:solidFill>
                  <a:srgbClr val="2106EC"/>
                </a:solidFill>
                <a:latin typeface="Times New Roman" pitchFamily="18" charset="0"/>
                <a:cs typeface="Times New Roman" pitchFamily="18" charset="0"/>
              </a:rPr>
              <a:t>1. Dụng cụ lưu mẫu thức ăn phải </a:t>
            </a:r>
            <a:r>
              <a:rPr lang="vi-VN" sz="2800">
                <a:solidFill>
                  <a:srgbClr val="F33F59"/>
                </a:solidFill>
                <a:latin typeface="Times New Roman" pitchFamily="18" charset="0"/>
                <a:cs typeface="Times New Roman" pitchFamily="18" charset="0"/>
              </a:rPr>
              <a:t>có nắp đậy kín,</a:t>
            </a:r>
            <a:r>
              <a:rPr lang="vi-VN" sz="2800">
                <a:solidFill>
                  <a:srgbClr val="2106EC"/>
                </a:solidFill>
                <a:latin typeface="Times New Roman" pitchFamily="18" charset="0"/>
                <a:cs typeface="Times New Roman" pitchFamily="18" charset="0"/>
              </a:rPr>
              <a:t> chứa được ít nhất </a:t>
            </a:r>
            <a:r>
              <a:rPr lang="vi-VN" sz="2800">
                <a:solidFill>
                  <a:srgbClr val="F33F59"/>
                </a:solidFill>
                <a:latin typeface="Times New Roman" pitchFamily="18" charset="0"/>
                <a:cs typeface="Times New Roman" pitchFamily="18" charset="0"/>
              </a:rPr>
              <a:t>100 gam </a:t>
            </a:r>
            <a:r>
              <a:rPr lang="vi-VN" sz="2800">
                <a:solidFill>
                  <a:srgbClr val="2106EC"/>
                </a:solidFill>
                <a:latin typeface="Times New Roman" pitchFamily="18" charset="0"/>
                <a:cs typeface="Times New Roman" pitchFamily="18" charset="0"/>
              </a:rPr>
              <a:t>đối với </a:t>
            </a:r>
            <a:r>
              <a:rPr lang="vi-VN" sz="2800">
                <a:solidFill>
                  <a:srgbClr val="F33F59"/>
                </a:solidFill>
                <a:latin typeface="Times New Roman" pitchFamily="18" charset="0"/>
                <a:cs typeface="Times New Roman" pitchFamily="18" charset="0"/>
              </a:rPr>
              <a:t>thức ăn khô, đặc </a:t>
            </a:r>
            <a:r>
              <a:rPr lang="vi-VN" sz="2800">
                <a:solidFill>
                  <a:srgbClr val="2106EC"/>
                </a:solidFill>
                <a:latin typeface="Times New Roman" pitchFamily="18" charset="0"/>
                <a:cs typeface="Times New Roman" pitchFamily="18" charset="0"/>
              </a:rPr>
              <a:t>hoặc </a:t>
            </a:r>
            <a:r>
              <a:rPr lang="vi-VN" sz="2800">
                <a:solidFill>
                  <a:srgbClr val="F33F59"/>
                </a:solidFill>
                <a:latin typeface="Times New Roman" pitchFamily="18" charset="0"/>
                <a:cs typeface="Times New Roman" pitchFamily="18" charset="0"/>
              </a:rPr>
              <a:t>150 ml </a:t>
            </a:r>
            <a:r>
              <a:rPr lang="vi-VN" sz="2800">
                <a:solidFill>
                  <a:srgbClr val="2106EC"/>
                </a:solidFill>
                <a:latin typeface="Times New Roman" pitchFamily="18" charset="0"/>
                <a:cs typeface="Times New Roman" pitchFamily="18" charset="0"/>
              </a:rPr>
              <a:t>đối với </a:t>
            </a:r>
            <a:r>
              <a:rPr lang="vi-VN" sz="2800">
                <a:solidFill>
                  <a:srgbClr val="F33F59"/>
                </a:solidFill>
                <a:latin typeface="Times New Roman" pitchFamily="18" charset="0"/>
                <a:cs typeface="Times New Roman" pitchFamily="18" charset="0"/>
              </a:rPr>
              <a:t>thức ăn lỏng</a:t>
            </a:r>
            <a:r>
              <a:rPr lang="vi-VN" sz="2800">
                <a:solidFill>
                  <a:srgbClr val="2106EC"/>
                </a:solidFill>
                <a:latin typeface="Times New Roman" pitchFamily="18" charset="0"/>
                <a:cs typeface="Times New Roman" pitchFamily="18" charset="0"/>
              </a:rPr>
              <a:t>.</a:t>
            </a:r>
            <a:endParaRPr lang="en-US" sz="2800">
              <a:solidFill>
                <a:srgbClr val="2106EC"/>
              </a:solidFill>
              <a:latin typeface="Times New Roman" pitchFamily="18" charset="0"/>
              <a:cs typeface="Times New Roman" pitchFamily="18" charset="0"/>
            </a:endParaRPr>
          </a:p>
          <a:p>
            <a:pPr algn="just" eaLnBrk="0" hangingPunct="0"/>
            <a:r>
              <a:rPr lang="vi-VN" sz="2800">
                <a:solidFill>
                  <a:srgbClr val="2106EC"/>
                </a:solidFill>
                <a:latin typeface="Times New Roman" pitchFamily="18" charset="0"/>
                <a:cs typeface="Times New Roman" pitchFamily="18" charset="0"/>
              </a:rPr>
              <a:t>2. Dụng </a:t>
            </a:r>
            <a:r>
              <a:rPr lang="vi-VN" sz="2800">
                <a:solidFill>
                  <a:srgbClr val="F33F59"/>
                </a:solidFill>
                <a:latin typeface="Times New Roman" pitchFamily="18" charset="0"/>
                <a:cs typeface="Times New Roman" pitchFamily="18" charset="0"/>
              </a:rPr>
              <a:t>cụ lấy mẫu, lưu mẫu </a:t>
            </a:r>
            <a:r>
              <a:rPr lang="vi-VN" sz="2800">
                <a:solidFill>
                  <a:srgbClr val="2106EC"/>
                </a:solidFill>
                <a:latin typeface="Times New Roman" pitchFamily="18" charset="0"/>
                <a:cs typeface="Times New Roman" pitchFamily="18" charset="0"/>
              </a:rPr>
              <a:t>thức </a:t>
            </a:r>
            <a:r>
              <a:rPr lang="en-US" sz="2800">
                <a:solidFill>
                  <a:srgbClr val="2106EC"/>
                </a:solidFill>
                <a:latin typeface="Times New Roman" pitchFamily="18" charset="0"/>
                <a:cs typeface="Times New Roman" pitchFamily="18" charset="0"/>
              </a:rPr>
              <a:t>ă</a:t>
            </a:r>
            <a:r>
              <a:rPr lang="vi-VN" sz="2800">
                <a:solidFill>
                  <a:srgbClr val="2106EC"/>
                </a:solidFill>
                <a:latin typeface="Times New Roman" pitchFamily="18" charset="0"/>
                <a:cs typeface="Times New Roman" pitchFamily="18" charset="0"/>
              </a:rPr>
              <a:t>n phải được </a:t>
            </a:r>
            <a:r>
              <a:rPr lang="vi-VN" sz="2800">
                <a:solidFill>
                  <a:srgbClr val="F33F59"/>
                </a:solidFill>
                <a:latin typeface="Times New Roman" pitchFamily="18" charset="0"/>
                <a:cs typeface="Times New Roman" pitchFamily="18" charset="0"/>
              </a:rPr>
              <a:t>rửa sạch và tiệt trùng </a:t>
            </a:r>
            <a:r>
              <a:rPr lang="vi-VN" sz="2800">
                <a:solidFill>
                  <a:srgbClr val="2106EC"/>
                </a:solidFill>
                <a:latin typeface="Times New Roman" pitchFamily="18" charset="0"/>
                <a:cs typeface="Times New Roman" pitchFamily="18" charset="0"/>
              </a:rPr>
              <a:t>trước khi sử dụng.</a:t>
            </a:r>
          </a:p>
        </p:txBody>
      </p:sp>
      <p:pic>
        <p:nvPicPr>
          <p:cNvPr id="23556" name="Picture 2" descr="Káº¿t quáº£ hÃ¬nh áº£nh cho lÆ°u máº«u thá»©c Än táº¡i mÃ m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19200"/>
            <a:ext cx="3276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28600"/>
            <a:ext cx="8243888" cy="533400"/>
          </a:xfrm>
        </p:spPr>
        <p:txBody>
          <a:bodyPr/>
          <a:lstStyle/>
          <a:p>
            <a:pPr eaLnBrk="1" hangingPunct="1"/>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LẤY MẪU THỨC ĂN</a:t>
            </a:r>
            <a:endParaRPr lang="vi-VN" sz="2000" b="1" smtClean="0">
              <a:solidFill>
                <a:srgbClr val="FF0000"/>
              </a:solidFill>
              <a:effectLst/>
              <a:latin typeface="Times New Roman" pitchFamily="18" charset="0"/>
              <a:cs typeface="Times New Roman" pitchFamily="18" charset="0"/>
            </a:endParaRPr>
          </a:p>
        </p:txBody>
      </p:sp>
      <p:sp>
        <p:nvSpPr>
          <p:cNvPr id="24579" name="Rectangle 1"/>
          <p:cNvSpPr>
            <a:spLocks noChangeArrowheads="1"/>
          </p:cNvSpPr>
          <p:nvPr/>
        </p:nvSpPr>
        <p:spPr bwMode="auto">
          <a:xfrm>
            <a:off x="304800" y="1074738"/>
            <a:ext cx="8458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400">
                <a:latin typeface="Times New Roman" pitchFamily="18" charset="0"/>
                <a:cs typeface="Times New Roman" pitchFamily="18" charset="0"/>
              </a:rPr>
              <a:t>1. </a:t>
            </a:r>
            <a:r>
              <a:rPr lang="vi-VN" sz="2400">
                <a:solidFill>
                  <a:srgbClr val="F33F59"/>
                </a:solidFill>
                <a:latin typeface="Times New Roman" pitchFamily="18" charset="0"/>
                <a:cs typeface="Times New Roman" pitchFamily="18" charset="0"/>
              </a:rPr>
              <a:t>Mỗi món ăn </a:t>
            </a:r>
            <a:r>
              <a:rPr lang="vi-VN" sz="2400">
                <a:latin typeface="Times New Roman" pitchFamily="18" charset="0"/>
                <a:cs typeface="Times New Roman" pitchFamily="18" charset="0"/>
              </a:rPr>
              <a:t>được lấy và lưu vào </a:t>
            </a:r>
            <a:r>
              <a:rPr lang="vi-VN" sz="2400">
                <a:solidFill>
                  <a:srgbClr val="F33F59"/>
                </a:solidFill>
                <a:latin typeface="Times New Roman" pitchFamily="18" charset="0"/>
                <a:cs typeface="Times New Roman" pitchFamily="18" charset="0"/>
              </a:rPr>
              <a:t>dụng cụ lưu mẫu riêng </a:t>
            </a:r>
            <a:r>
              <a:rPr lang="vi-VN" sz="2400">
                <a:latin typeface="Times New Roman" pitchFamily="18" charset="0"/>
                <a:cs typeface="Times New Roman" pitchFamily="18" charset="0"/>
              </a:rPr>
              <a:t>và được </a:t>
            </a:r>
            <a:r>
              <a:rPr lang="vi-VN" sz="2400">
                <a:solidFill>
                  <a:srgbClr val="F33F59"/>
                </a:solidFill>
                <a:latin typeface="Times New Roman" pitchFamily="18" charset="0"/>
                <a:cs typeface="Times New Roman" pitchFamily="18" charset="0"/>
              </a:rPr>
              <a:t>niêm phong</a:t>
            </a:r>
            <a:r>
              <a:rPr lang="vi-VN" sz="2400">
                <a:latin typeface="Times New Roman" pitchFamily="18" charset="0"/>
                <a:cs typeface="Times New Roman" pitchFamily="18" charset="0"/>
              </a:rPr>
              <a:t>. Mẫu thức ăn được lấy </a:t>
            </a:r>
            <a:r>
              <a:rPr lang="vi-VN" sz="2400">
                <a:solidFill>
                  <a:srgbClr val="F33F59"/>
                </a:solidFill>
                <a:latin typeface="Times New Roman" pitchFamily="18" charset="0"/>
                <a:cs typeface="Times New Roman" pitchFamily="18" charset="0"/>
              </a:rPr>
              <a:t>trước khi bắt đầu ăn </a:t>
            </a:r>
            <a:r>
              <a:rPr lang="vi-VN" sz="2400">
                <a:latin typeface="Times New Roman" pitchFamily="18" charset="0"/>
                <a:cs typeface="Times New Roman" pitchFamily="18" charset="0"/>
              </a:rPr>
              <a:t>hoặc </a:t>
            </a:r>
            <a:r>
              <a:rPr lang="vi-VN" sz="2400">
                <a:solidFill>
                  <a:srgbClr val="F33F59"/>
                </a:solidFill>
                <a:latin typeface="Times New Roman" pitchFamily="18" charset="0"/>
                <a:cs typeface="Times New Roman" pitchFamily="18" charset="0"/>
              </a:rPr>
              <a:t>trước khi vận chuyển đi nơi khác</a:t>
            </a:r>
            <a:r>
              <a:rPr lang="vi-VN" sz="2400">
                <a:latin typeface="Times New Roman" pitchFamily="18" charset="0"/>
                <a:cs typeface="Times New Roman" pitchFamily="18" charset="0"/>
              </a:rPr>
              <a:t>. Mẫu thức ăn được </a:t>
            </a:r>
            <a:r>
              <a:rPr lang="vi-VN" sz="2400">
                <a:solidFill>
                  <a:srgbClr val="F33F59"/>
                </a:solidFill>
                <a:latin typeface="Times New Roman" pitchFamily="18" charset="0"/>
                <a:cs typeface="Times New Roman" pitchFamily="18" charset="0"/>
              </a:rPr>
              <a:t>lưu ngay sau khi lấy.</a:t>
            </a:r>
            <a:endParaRPr lang="en-US" sz="2400">
              <a:solidFill>
                <a:srgbClr val="F33F59"/>
              </a:solidFill>
              <a:latin typeface="Times New Roman" pitchFamily="18" charset="0"/>
              <a:cs typeface="Times New Roman" pitchFamily="18" charset="0"/>
            </a:endParaRPr>
          </a:p>
          <a:p>
            <a:r>
              <a:rPr lang="vi-VN" sz="2400">
                <a:latin typeface="Times New Roman" pitchFamily="18" charset="0"/>
                <a:cs typeface="Times New Roman" pitchFamily="18" charset="0"/>
              </a:rPr>
              <a:t>2. Lượng mẫu thức ăn:</a:t>
            </a:r>
            <a:endParaRPr lang="en-US" sz="2400">
              <a:latin typeface="Times New Roman" pitchFamily="18" charset="0"/>
              <a:cs typeface="Times New Roman" pitchFamily="18" charset="0"/>
            </a:endParaRPr>
          </a:p>
          <a:p>
            <a:pPr algn="just"/>
            <a:r>
              <a:rPr lang="vi-VN" sz="2400">
                <a:latin typeface="Times New Roman" pitchFamily="18" charset="0"/>
                <a:cs typeface="Times New Roman" pitchFamily="18" charset="0"/>
              </a:rPr>
              <a:t>a) Thức ăn </a:t>
            </a:r>
            <a:r>
              <a:rPr lang="vi-VN" sz="2400">
                <a:solidFill>
                  <a:srgbClr val="F33F59"/>
                </a:solidFill>
                <a:latin typeface="Times New Roman" pitchFamily="18" charset="0"/>
                <a:cs typeface="Times New Roman" pitchFamily="18" charset="0"/>
              </a:rPr>
              <a:t>đặc</a:t>
            </a:r>
            <a:r>
              <a:rPr lang="vi-VN" sz="2400">
                <a:latin typeface="Times New Roman" pitchFamily="18" charset="0"/>
                <a:cs typeface="Times New Roman" pitchFamily="18" charset="0"/>
              </a:rPr>
              <a:t> (các món xào, hấp, rán, luộc...); rau</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quả ăn ngay (rau sống, quả tráng miệng...): </a:t>
            </a:r>
            <a:r>
              <a:rPr lang="vi-VN" sz="2400">
                <a:solidFill>
                  <a:srgbClr val="F33F59"/>
                </a:solidFill>
                <a:latin typeface="Times New Roman" pitchFamily="18" charset="0"/>
                <a:cs typeface="Times New Roman" pitchFamily="18" charset="0"/>
              </a:rPr>
              <a:t>tối thiểu 100 gam</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r>
              <a:rPr lang="vi-VN" sz="2400">
                <a:latin typeface="Times New Roman" pitchFamily="18" charset="0"/>
                <a:cs typeface="Times New Roman" pitchFamily="18" charset="0"/>
              </a:rPr>
              <a:t>b) Thức ăn </a:t>
            </a:r>
            <a:r>
              <a:rPr lang="vi-VN" sz="2400">
                <a:solidFill>
                  <a:srgbClr val="F33F59"/>
                </a:solidFill>
                <a:latin typeface="Times New Roman" pitchFamily="18" charset="0"/>
                <a:cs typeface="Times New Roman" pitchFamily="18" charset="0"/>
              </a:rPr>
              <a:t>lỏng</a:t>
            </a:r>
            <a:r>
              <a:rPr lang="vi-VN" sz="2400">
                <a:latin typeface="Times New Roman" pitchFamily="18" charset="0"/>
                <a:cs typeface="Times New Roman" pitchFamily="18" charset="0"/>
              </a:rPr>
              <a:t> (súp, canh...): tối thiểu </a:t>
            </a:r>
            <a:r>
              <a:rPr lang="vi-VN" sz="2400">
                <a:solidFill>
                  <a:srgbClr val="F33F59"/>
                </a:solidFill>
                <a:latin typeface="Times New Roman" pitchFamily="18" charset="0"/>
                <a:cs typeface="Times New Roman" pitchFamily="18" charset="0"/>
              </a:rPr>
              <a:t>150 ml.</a:t>
            </a:r>
            <a:endParaRPr lang="en-US" sz="2400">
              <a:solidFill>
                <a:srgbClr val="F33F59"/>
              </a:solidFill>
              <a:latin typeface="Times New Roman" pitchFamily="18" charset="0"/>
              <a:cs typeface="Times New Roman" pitchFamily="18" charset="0"/>
            </a:endParaRPr>
          </a:p>
          <a:p>
            <a:pPr algn="just"/>
            <a:r>
              <a:rPr lang="vi-VN" sz="2400">
                <a:latin typeface="Times New Roman" pitchFamily="18" charset="0"/>
                <a:cs typeface="Times New Roman" pitchFamily="18" charset="0"/>
              </a:rPr>
              <a:t>3. Thông tin mẫu lưu:</a:t>
            </a:r>
            <a:endParaRPr lang="en-US" sz="2400">
              <a:latin typeface="Times New Roman" pitchFamily="18" charset="0"/>
              <a:cs typeface="Times New Roman" pitchFamily="18" charset="0"/>
            </a:endParaRPr>
          </a:p>
          <a:p>
            <a:pPr algn="just"/>
            <a:r>
              <a:rPr lang="vi-VN" sz="2400">
                <a:latin typeface="Times New Roman" pitchFamily="18" charset="0"/>
                <a:cs typeface="Times New Roman" pitchFamily="18" charset="0"/>
              </a:rPr>
              <a:t>Các thông tin về mẫu thức ăn lưu được </a:t>
            </a:r>
            <a:r>
              <a:rPr lang="vi-VN" sz="2400">
                <a:solidFill>
                  <a:srgbClr val="F33F59"/>
                </a:solidFill>
                <a:latin typeface="Times New Roman" pitchFamily="18" charset="0"/>
                <a:cs typeface="Times New Roman" pitchFamily="18" charset="0"/>
              </a:rPr>
              <a:t>ghi trên nhãn </a:t>
            </a:r>
            <a:r>
              <a:rPr lang="vi-VN" sz="2400">
                <a:latin typeface="Times New Roman" pitchFamily="18" charset="0"/>
                <a:cs typeface="Times New Roman" pitchFamily="18" charset="0"/>
              </a:rPr>
              <a:t>(theo Mẫu số 4 Phụ lục 2: Mẫu biểu lưu mẫu thức ăn và hủy mẫu thức ăn l</a:t>
            </a:r>
            <a:r>
              <a:rPr lang="en-US" sz="2400">
                <a:latin typeface="Times New Roman" pitchFamily="18" charset="0"/>
                <a:cs typeface="Times New Roman" pitchFamily="18" charset="0"/>
              </a:rPr>
              <a:t>ưu</a:t>
            </a:r>
            <a:r>
              <a:rPr lang="vi-VN" sz="2400">
                <a:latin typeface="Times New Roman" pitchFamily="18" charset="0"/>
                <a:cs typeface="Times New Roman" pitchFamily="18" charset="0"/>
              </a:rPr>
              <a:t>) và cố định vào dụng cụ lưu mẫu thức ăn.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3"/>
          <p:cNvSpPr>
            <a:spLocks noGrp="1"/>
          </p:cNvSpPr>
          <p:nvPr>
            <p:ph type="title"/>
          </p:nvPr>
        </p:nvSpPr>
        <p:spPr>
          <a:xfrm>
            <a:off x="304800" y="0"/>
            <a:ext cx="8305800" cy="1524000"/>
          </a:xfrm>
        </p:spPr>
        <p:txBody>
          <a:bodyPr/>
          <a:lstStyle/>
          <a:p>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r>
              <a:rPr lang="en-US" sz="2800" b="1" smtClean="0">
                <a:solidFill>
                  <a:srgbClr val="F33F59"/>
                </a:solidFill>
                <a:effectLst/>
                <a:latin typeface="Times New Roman" pitchFamily="18" charset="0"/>
                <a:cs typeface="Times New Roman" pitchFamily="18" charset="0"/>
              </a:rPr>
              <a:t>       </a:t>
            </a:r>
            <a:r>
              <a:rPr lang="vi-VN" sz="2800" b="1" smtClean="0">
                <a:solidFill>
                  <a:srgbClr val="F33F59"/>
                </a:solidFill>
                <a:effectLst/>
                <a:latin typeface="Times New Roman" pitchFamily="18" charset="0"/>
                <a:cs typeface="Times New Roman" pitchFamily="18" charset="0"/>
              </a:rPr>
              <a:t>MẪU BIỂU LƯU MẪU THỨC ĂN VÀ HỦY MẪU THỨC ĂN LƯU</a:t>
            </a:r>
            <a:r>
              <a:rPr lang="en-US" sz="2800" b="1" smtClean="0">
                <a:solidFill>
                  <a:srgbClr val="F33F59"/>
                </a:solidFill>
                <a:effectLst/>
                <a:latin typeface="Times New Roman" pitchFamily="18" charset="0"/>
                <a:cs typeface="Times New Roman" pitchFamily="18" charset="0"/>
              </a:rPr>
              <a:t/>
            </a:r>
            <a:br>
              <a:rPr lang="en-US" sz="2800" b="1" smtClean="0">
                <a:solidFill>
                  <a:srgbClr val="F33F59"/>
                </a:solidFill>
                <a:effectLst/>
                <a:latin typeface="Times New Roman" pitchFamily="18" charset="0"/>
                <a:cs typeface="Times New Roman" pitchFamily="18" charset="0"/>
              </a:rPr>
            </a:br>
            <a:endParaRPr lang="en-US" sz="2800" b="1" smtClean="0">
              <a:solidFill>
                <a:srgbClr val="F33F59"/>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609600" y="2286000"/>
          <a:ext cx="7848600" cy="3505200"/>
        </p:xfrm>
        <a:graphic>
          <a:graphicData uri="http://schemas.openxmlformats.org/drawingml/2006/table">
            <a:tbl>
              <a:tblPr/>
              <a:tblGrid>
                <a:gridCol w="7848600"/>
              </a:tblGrid>
              <a:tr h="3505200">
                <a:tc>
                  <a:txBody>
                    <a:bodyPr/>
                    <a:lstStyle/>
                    <a:p>
                      <a:pPr marL="0" marR="0" lvl="0" indent="0" algn="l" defTabSz="914400" rtl="0" eaLnBrk="1" fontAlgn="base" latinLnBrk="0" hangingPunct="1">
                        <a:lnSpc>
                          <a:spcPts val="1175"/>
                        </a:lnSpc>
                        <a:spcBef>
                          <a:spcPts val="600"/>
                        </a:spcBef>
                        <a:spcAft>
                          <a:spcPct val="0"/>
                        </a:spcAft>
                        <a:buClrTx/>
                        <a:buSzTx/>
                        <a:buFontTx/>
                        <a:buNone/>
                        <a:tabLst/>
                      </a:pPr>
                      <a:endParaRPr kumimoji="0" lang="en-US" sz="1600" b="0" i="0" u="none" strike="noStrike" cap="none" normalizeH="0" baseline="0" dirty="0" smtClean="0">
                        <a:ln>
                          <a:noFill/>
                        </a:ln>
                        <a:solidFill>
                          <a:srgbClr val="2106EC"/>
                        </a:solidFill>
                        <a:effectLst/>
                        <a:latin typeface="Arial" charset="0"/>
                        <a:cs typeface="Times New Roman" pitchFamily="18" charset="0"/>
                      </a:endParaRPr>
                    </a:p>
                    <a:p>
                      <a:pPr marL="0" marR="0" lvl="0" indent="0" algn="l" defTabSz="914400" rtl="0" eaLnBrk="1" fontAlgn="base" latinLnBrk="0" hangingPunct="1">
                        <a:lnSpc>
                          <a:spcPts val="1175"/>
                        </a:lnSpc>
                        <a:spcBef>
                          <a:spcPts val="600"/>
                        </a:spcBef>
                        <a:spcAft>
                          <a:spcPct val="0"/>
                        </a:spcAft>
                        <a:buClrTx/>
                        <a:buSzTx/>
                        <a:buFontTx/>
                        <a:buNone/>
                        <a:tabLst/>
                      </a:pPr>
                      <a:endParaRPr kumimoji="0" lang="en-US" sz="1600" b="0" i="0" u="none" strike="noStrike" cap="none" normalizeH="0" baseline="0" dirty="0" smtClean="0">
                        <a:ln>
                          <a:noFill/>
                        </a:ln>
                        <a:solidFill>
                          <a:srgbClr val="2106EC"/>
                        </a:solidFill>
                        <a:effectLst/>
                        <a:latin typeface="Arial" charset="0"/>
                        <a:cs typeface="Times New Roman" pitchFamily="18" charset="0"/>
                      </a:endParaRPr>
                    </a:p>
                    <a:p>
                      <a:pPr marL="0" marR="0" lvl="0" indent="0" algn="l" defTabSz="914400" rtl="0" eaLnBrk="1" fontAlgn="base" latinLnBrk="0" hangingPunct="1">
                        <a:lnSpc>
                          <a:spcPts val="1175"/>
                        </a:lnSpc>
                        <a:spcBef>
                          <a:spcPts val="600"/>
                        </a:spcBef>
                        <a:spcAft>
                          <a:spcPct val="0"/>
                        </a:spcAft>
                        <a:buClrTx/>
                        <a:buSzTx/>
                        <a:buFontTx/>
                        <a:buNone/>
                        <a:tabLst/>
                      </a:pPr>
                      <a:endParaRPr kumimoji="0" lang="en-US" sz="1600" b="0" i="0" u="none" strike="noStrike" cap="none" normalizeH="0" baseline="0" dirty="0" smtClean="0">
                        <a:ln>
                          <a:noFill/>
                        </a:ln>
                        <a:solidFill>
                          <a:srgbClr val="2106EC"/>
                        </a:solidFill>
                        <a:effectLst/>
                        <a:latin typeface="Arial" charset="0"/>
                        <a:cs typeface="Times New Roman" pitchFamily="18" charset="0"/>
                      </a:endParaRPr>
                    </a:p>
                    <a:p>
                      <a:pPr marL="0" marR="0" lvl="0" indent="0" algn="l" defTabSz="914400" rtl="0" eaLnBrk="1" fontAlgn="base" latinLnBrk="0" hangingPunct="1">
                        <a:lnSpc>
                          <a:spcPts val="1175"/>
                        </a:lnSpc>
                        <a:spcBef>
                          <a:spcPts val="600"/>
                        </a:spcBef>
                        <a:spcAft>
                          <a:spcPct val="0"/>
                        </a:spcAft>
                        <a:buClrTx/>
                        <a:buSzTx/>
                        <a:buFontTx/>
                        <a:buNone/>
                        <a:tabLst/>
                      </a:pPr>
                      <a:r>
                        <a:rPr kumimoji="0" lang="vi-VN" sz="1600" b="0" i="0" u="none" strike="noStrike" cap="none" normalizeH="0" baseline="0" dirty="0" smtClean="0">
                          <a:ln>
                            <a:noFill/>
                          </a:ln>
                          <a:solidFill>
                            <a:srgbClr val="2106EC"/>
                          </a:solidFill>
                          <a:effectLst/>
                          <a:latin typeface="Arial" charset="0"/>
                          <a:cs typeface="Times New Roman" pitchFamily="18" charset="0"/>
                        </a:rPr>
                        <a:t>Bữa ăn: </a:t>
                      </a:r>
                      <a:r>
                        <a:rPr kumimoji="0" lang="en-US" sz="1600" b="0" i="0" u="none" strike="noStrike" cap="none" normalizeH="0" baseline="0" dirty="0" smtClean="0">
                          <a:ln>
                            <a:noFill/>
                          </a:ln>
                          <a:solidFill>
                            <a:srgbClr val="2106EC"/>
                          </a:solidFill>
                          <a:effectLst/>
                          <a:latin typeface="Arial" charset="0"/>
                          <a:cs typeface="Times New Roman" pitchFamily="18" charset="0"/>
                        </a:rPr>
                        <a:t>………………………………………. </a:t>
                      </a:r>
                      <a:r>
                        <a:rPr kumimoji="0" lang="vi-VN" sz="1600" b="0" i="0" u="none" strike="noStrike" cap="none" normalizeH="0" baseline="0" dirty="0" smtClean="0">
                          <a:ln>
                            <a:noFill/>
                          </a:ln>
                          <a:solidFill>
                            <a:srgbClr val="2106EC"/>
                          </a:solidFill>
                          <a:effectLst/>
                          <a:latin typeface="Arial" charset="0"/>
                          <a:cs typeface="Times New Roman" pitchFamily="18" charset="0"/>
                        </a:rPr>
                        <a:t>(sáng/trưa/tối).</a:t>
                      </a:r>
                      <a:endParaRPr kumimoji="0" lang="en-US" sz="1600" b="0" i="0" u="none" strike="noStrike" cap="none" normalizeH="0" baseline="0" dirty="0" smtClean="0">
                        <a:ln>
                          <a:noFill/>
                        </a:ln>
                        <a:solidFill>
                          <a:srgbClr val="2106EC"/>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ts val="1175"/>
                        </a:lnSpc>
                        <a:spcBef>
                          <a:spcPts val="600"/>
                        </a:spcBef>
                        <a:spcAft>
                          <a:spcPct val="0"/>
                        </a:spcAft>
                        <a:buClrTx/>
                        <a:buSzTx/>
                        <a:buFontTx/>
                        <a:buNone/>
                        <a:tabLst/>
                      </a:pPr>
                      <a:endParaRPr kumimoji="0" lang="en-US" sz="1600" b="0" i="0" u="none" strike="noStrike" cap="none" normalizeH="0" baseline="0" dirty="0" smtClean="0">
                        <a:ln>
                          <a:noFill/>
                        </a:ln>
                        <a:solidFill>
                          <a:srgbClr val="2106EC"/>
                        </a:solidFill>
                        <a:effectLst/>
                        <a:latin typeface="Arial" charset="0"/>
                        <a:cs typeface="Times New Roman" pitchFamily="18" charset="0"/>
                      </a:endParaRPr>
                    </a:p>
                    <a:p>
                      <a:pPr marL="0" marR="0" lvl="0" indent="0" algn="l" defTabSz="914400" rtl="0" eaLnBrk="1" fontAlgn="base" latinLnBrk="0" hangingPunct="1">
                        <a:lnSpc>
                          <a:spcPts val="1175"/>
                        </a:lnSpc>
                        <a:spcBef>
                          <a:spcPts val="600"/>
                        </a:spcBef>
                        <a:spcAft>
                          <a:spcPct val="0"/>
                        </a:spcAft>
                        <a:buClrTx/>
                        <a:buSzTx/>
                        <a:buFontTx/>
                        <a:buNone/>
                        <a:tabLst/>
                      </a:pPr>
                      <a:r>
                        <a:rPr kumimoji="0" lang="vi-VN" sz="1600" b="0" i="0" u="none" strike="noStrike" cap="none" normalizeH="0" baseline="0" dirty="0" smtClean="0">
                          <a:ln>
                            <a:noFill/>
                          </a:ln>
                          <a:solidFill>
                            <a:srgbClr val="2106EC"/>
                          </a:solidFill>
                          <a:effectLst/>
                          <a:latin typeface="Arial" charset="0"/>
                          <a:cs typeface="Times New Roman" pitchFamily="18" charset="0"/>
                        </a:rPr>
                        <a:t>Tên m</a:t>
                      </a:r>
                      <a:r>
                        <a:rPr kumimoji="0" lang="en-US" sz="1600" b="0" i="0" u="none" strike="noStrike" cap="none" normalizeH="0" baseline="0" dirty="0" smtClean="0">
                          <a:ln>
                            <a:noFill/>
                          </a:ln>
                          <a:solidFill>
                            <a:srgbClr val="2106EC"/>
                          </a:solidFill>
                          <a:effectLst/>
                          <a:latin typeface="Arial" charset="0"/>
                          <a:cs typeface="Times New Roman" pitchFamily="18" charset="0"/>
                        </a:rPr>
                        <a:t>ẫ</a:t>
                      </a:r>
                      <a:r>
                        <a:rPr kumimoji="0" lang="vi-VN" sz="1600" b="0" i="0" u="none" strike="noStrike" cap="none" normalizeH="0" baseline="0" dirty="0" smtClean="0">
                          <a:ln>
                            <a:noFill/>
                          </a:ln>
                          <a:solidFill>
                            <a:srgbClr val="2106EC"/>
                          </a:solidFill>
                          <a:effectLst/>
                          <a:latin typeface="Arial" charset="0"/>
                          <a:cs typeface="Times New Roman" pitchFamily="18" charset="0"/>
                        </a:rPr>
                        <a:t>u thức ăn: </a:t>
                      </a:r>
                      <a:r>
                        <a:rPr kumimoji="0" lang="en-US" sz="1600" b="0" i="0" u="none" strike="noStrike" cap="none" normalizeH="0" baseline="0" dirty="0" smtClean="0">
                          <a:ln>
                            <a:noFill/>
                          </a:ln>
                          <a:solidFill>
                            <a:srgbClr val="2106EC"/>
                          </a:solidFill>
                          <a:effectLst/>
                          <a:latin typeface="Arial" charset="0"/>
                          <a:cs typeface="Times New Roman" pitchFamily="18" charset="0"/>
                        </a:rPr>
                        <a:t>………………………………………………………………………..</a:t>
                      </a:r>
                      <a:endParaRPr kumimoji="0" lang="en-US" sz="1600" b="0" i="0" u="none" strike="noStrike" cap="none" normalizeH="0" baseline="0" dirty="0" smtClean="0">
                        <a:ln>
                          <a:noFill/>
                        </a:ln>
                        <a:solidFill>
                          <a:srgbClr val="2106EC"/>
                        </a:solidFill>
                        <a:effectLst/>
                        <a:latin typeface="Calibri" pitchFamily="34" charset="0"/>
                        <a:cs typeface="Calibri" pitchFamily="34" charset="0"/>
                      </a:endParaRPr>
                    </a:p>
                    <a:p>
                      <a:pPr marL="0" marR="0" lvl="0" indent="0" algn="l" defTabSz="914400" rtl="0" eaLnBrk="1" fontAlgn="base" latinLnBrk="0" hangingPunct="1">
                        <a:lnSpc>
                          <a:spcPts val="1175"/>
                        </a:lnSpc>
                        <a:spcBef>
                          <a:spcPts val="600"/>
                        </a:spcBef>
                        <a:spcAft>
                          <a:spcPct val="0"/>
                        </a:spcAft>
                        <a:buClrTx/>
                        <a:buSzTx/>
                        <a:buFontTx/>
                        <a:buNone/>
                        <a:tabLst/>
                      </a:pPr>
                      <a:endParaRPr kumimoji="0" lang="en-US" sz="1600" b="0" i="0" u="none" strike="noStrike" cap="none" normalizeH="0" baseline="0" dirty="0" smtClean="0">
                        <a:ln>
                          <a:noFill/>
                        </a:ln>
                        <a:solidFill>
                          <a:srgbClr val="2106EC"/>
                        </a:solidFill>
                        <a:effectLst/>
                        <a:latin typeface="Arial" charset="0"/>
                        <a:cs typeface="Times New Roman" pitchFamily="18" charset="0"/>
                      </a:endParaRPr>
                    </a:p>
                    <a:p>
                      <a:pPr marL="0" marR="0" lvl="0" indent="0" algn="l" defTabSz="914400" rtl="0" eaLnBrk="1" fontAlgn="base" latinLnBrk="0" hangingPunct="1">
                        <a:lnSpc>
                          <a:spcPts val="1175"/>
                        </a:lnSpc>
                        <a:spcBef>
                          <a:spcPts val="600"/>
                        </a:spcBef>
                        <a:spcAft>
                          <a:spcPct val="0"/>
                        </a:spcAft>
                        <a:buClrTx/>
                        <a:buSzTx/>
                        <a:buFontTx/>
                        <a:buNone/>
                        <a:tabLst/>
                      </a:pPr>
                      <a:r>
                        <a:rPr kumimoji="0" lang="vi-VN" sz="1600" b="0" i="0" u="none" strike="noStrike" cap="none" normalizeH="0" baseline="0" dirty="0" smtClean="0">
                          <a:ln>
                            <a:noFill/>
                          </a:ln>
                          <a:solidFill>
                            <a:srgbClr val="2106EC"/>
                          </a:solidFill>
                          <a:effectLst/>
                          <a:latin typeface="Arial" charset="0"/>
                          <a:cs typeface="Times New Roman" pitchFamily="18" charset="0"/>
                        </a:rPr>
                        <a:t>Thời gian lấy: </a:t>
                      </a:r>
                      <a:r>
                        <a:rPr kumimoji="0" lang="en-US" sz="1600" b="0" i="0" u="none" strike="noStrike" cap="none" normalizeH="0" baseline="0" dirty="0" smtClean="0">
                          <a:ln>
                            <a:noFill/>
                          </a:ln>
                          <a:solidFill>
                            <a:srgbClr val="2106EC"/>
                          </a:solidFill>
                          <a:effectLst/>
                          <a:latin typeface="Arial" charset="0"/>
                          <a:cs typeface="Times New Roman" pitchFamily="18" charset="0"/>
                        </a:rPr>
                        <a:t>…………..</a:t>
                      </a:r>
                      <a:r>
                        <a:rPr kumimoji="0" lang="vi-VN" sz="1600" b="0" i="0" u="none" strike="noStrike" cap="none" normalizeH="0" baseline="0" dirty="0" smtClean="0">
                          <a:ln>
                            <a:noFill/>
                          </a:ln>
                          <a:solidFill>
                            <a:srgbClr val="2106EC"/>
                          </a:solidFill>
                          <a:effectLst/>
                          <a:latin typeface="Arial" charset="0"/>
                          <a:cs typeface="Times New Roman" pitchFamily="18" charset="0"/>
                        </a:rPr>
                        <a:t>giờ </a:t>
                      </a:r>
                      <a:r>
                        <a:rPr kumimoji="0" lang="en-US" sz="1600" b="0" i="0" u="none" strike="noStrike" cap="none" normalizeH="0" baseline="0" dirty="0" smtClean="0">
                          <a:ln>
                            <a:noFill/>
                          </a:ln>
                          <a:solidFill>
                            <a:srgbClr val="2106EC"/>
                          </a:solidFill>
                          <a:effectLst/>
                          <a:latin typeface="Arial" charset="0"/>
                          <a:cs typeface="Times New Roman" pitchFamily="18" charset="0"/>
                        </a:rPr>
                        <a:t>……</a:t>
                      </a:r>
                      <a:r>
                        <a:rPr kumimoji="0" lang="vi-VN" sz="1600" b="0" i="0" u="none" strike="noStrike" cap="none" normalizeH="0" baseline="0" dirty="0" smtClean="0">
                          <a:ln>
                            <a:noFill/>
                          </a:ln>
                          <a:solidFill>
                            <a:srgbClr val="2106EC"/>
                          </a:solidFill>
                          <a:effectLst/>
                          <a:latin typeface="Arial" charset="0"/>
                          <a:cs typeface="Times New Roman" pitchFamily="18" charset="0"/>
                        </a:rPr>
                        <a:t>phút </a:t>
                      </a:r>
                      <a:r>
                        <a:rPr kumimoji="0" lang="en-US" sz="1600" b="0" i="0" u="none" strike="noStrike" cap="none" normalizeH="0" baseline="0" dirty="0" smtClean="0">
                          <a:ln>
                            <a:noFill/>
                          </a:ln>
                          <a:solidFill>
                            <a:srgbClr val="2106EC"/>
                          </a:solidFill>
                          <a:effectLst/>
                          <a:latin typeface="Arial" charset="0"/>
                          <a:cs typeface="Times New Roman" pitchFamily="18" charset="0"/>
                        </a:rPr>
                        <a:t>…….</a:t>
                      </a:r>
                      <a:r>
                        <a:rPr kumimoji="0" lang="vi-VN" sz="1600" b="0" i="0" u="none" strike="noStrike" cap="none" normalizeH="0" baseline="0" dirty="0" smtClean="0">
                          <a:ln>
                            <a:noFill/>
                          </a:ln>
                          <a:solidFill>
                            <a:srgbClr val="2106EC"/>
                          </a:solidFill>
                          <a:effectLst/>
                          <a:latin typeface="Arial" charset="0"/>
                          <a:cs typeface="Times New Roman" pitchFamily="18" charset="0"/>
                        </a:rPr>
                        <a:t>ngày </a:t>
                      </a:r>
                      <a:r>
                        <a:rPr kumimoji="0" lang="en-US" sz="1600" b="0" i="0" u="none" strike="noStrike" cap="none" normalizeH="0" baseline="0" dirty="0" smtClean="0">
                          <a:ln>
                            <a:noFill/>
                          </a:ln>
                          <a:solidFill>
                            <a:srgbClr val="2106EC"/>
                          </a:solidFill>
                          <a:effectLst/>
                          <a:latin typeface="Arial" charset="0"/>
                          <a:cs typeface="Times New Roman" pitchFamily="18" charset="0"/>
                        </a:rPr>
                        <a:t>………..</a:t>
                      </a:r>
                      <a:r>
                        <a:rPr kumimoji="0" lang="vi-VN" sz="1600" b="0" i="0" u="none" strike="noStrike" cap="none" normalizeH="0" baseline="0" dirty="0" smtClean="0">
                          <a:ln>
                            <a:noFill/>
                          </a:ln>
                          <a:solidFill>
                            <a:srgbClr val="2106EC"/>
                          </a:solidFill>
                          <a:effectLst/>
                          <a:latin typeface="Arial" charset="0"/>
                          <a:cs typeface="Times New Roman" pitchFamily="18" charset="0"/>
                        </a:rPr>
                        <a:t> tháng........năm </a:t>
                      </a:r>
                      <a:r>
                        <a:rPr kumimoji="0" lang="en-US" sz="1600" b="0" i="0" u="none" strike="noStrike" cap="none" normalizeH="0" baseline="0" dirty="0" smtClean="0">
                          <a:ln>
                            <a:noFill/>
                          </a:ln>
                          <a:solidFill>
                            <a:srgbClr val="2106EC"/>
                          </a:solidFill>
                          <a:effectLst/>
                          <a:latin typeface="Arial" charset="0"/>
                          <a:cs typeface="Times New Roman" pitchFamily="18" charset="0"/>
                        </a:rPr>
                        <a:t>…………</a:t>
                      </a:r>
                    </a:p>
                    <a:p>
                      <a:pPr marL="0" marR="0" lvl="0" indent="0" algn="l" defTabSz="914400" rtl="0" eaLnBrk="1" fontAlgn="base" latinLnBrk="0" hangingPunct="1">
                        <a:lnSpc>
                          <a:spcPts val="1175"/>
                        </a:lnSpc>
                        <a:spcBef>
                          <a:spcPts val="600"/>
                        </a:spcBef>
                        <a:spcAft>
                          <a:spcPct val="0"/>
                        </a:spcAft>
                        <a:buClrTx/>
                        <a:buSzTx/>
                        <a:buFontTx/>
                        <a:buNone/>
                        <a:tabLst/>
                      </a:pPr>
                      <a:endParaRPr kumimoji="0" lang="en-US" sz="1600" b="0" i="0" u="none" strike="noStrike" cap="none" normalizeH="0" baseline="0" dirty="0" smtClean="0">
                        <a:ln>
                          <a:noFill/>
                        </a:ln>
                        <a:solidFill>
                          <a:srgbClr val="2106EC"/>
                        </a:solidFill>
                        <a:effectLst/>
                        <a:latin typeface="Calibri" pitchFamily="34" charset="0"/>
                        <a:cs typeface="Calibri" pitchFamily="34" charset="0"/>
                      </a:endParaRPr>
                    </a:p>
                    <a:p>
                      <a:pPr marL="0" marR="0" lvl="0" indent="0" algn="l" defTabSz="914400" rtl="0" eaLnBrk="1" fontAlgn="base" latinLnBrk="0" hangingPunct="1">
                        <a:lnSpc>
                          <a:spcPts val="1175"/>
                        </a:lnSpc>
                        <a:spcBef>
                          <a:spcPts val="600"/>
                        </a:spcBef>
                        <a:spcAft>
                          <a:spcPct val="0"/>
                        </a:spcAft>
                        <a:buClrTx/>
                        <a:buSzTx/>
                        <a:buFontTx/>
                        <a:buNone/>
                        <a:tabLst/>
                      </a:pPr>
                      <a:r>
                        <a:rPr kumimoji="0" lang="vi-VN" sz="1600" b="0" i="0" u="none" strike="noStrike" cap="none" normalizeH="0" baseline="0" dirty="0" smtClean="0">
                          <a:ln>
                            <a:noFill/>
                          </a:ln>
                          <a:solidFill>
                            <a:srgbClr val="2106EC"/>
                          </a:solidFill>
                          <a:effectLst/>
                          <a:latin typeface="Arial" charset="0"/>
                          <a:cs typeface="Times New Roman" pitchFamily="18" charset="0"/>
                        </a:rPr>
                        <a:t>Người lấy mẫu </a:t>
                      </a:r>
                      <a:r>
                        <a:rPr kumimoji="0" lang="en-US" sz="1600" b="0" i="1" u="none" strike="noStrike" cap="none" normalizeH="0" baseline="0" dirty="0" smtClean="0">
                          <a:ln>
                            <a:noFill/>
                          </a:ln>
                          <a:solidFill>
                            <a:srgbClr val="2106EC"/>
                          </a:solidFill>
                          <a:effectLst/>
                          <a:latin typeface="Arial" charset="0"/>
                          <a:cs typeface="Times New Roman" pitchFamily="18" charset="0"/>
                        </a:rPr>
                        <a:t>(</a:t>
                      </a:r>
                      <a:r>
                        <a:rPr kumimoji="0" lang="vi-VN" sz="1600" b="0" i="1" u="none" strike="noStrike" cap="none" normalizeH="0" baseline="0" dirty="0" smtClean="0">
                          <a:ln>
                            <a:noFill/>
                          </a:ln>
                          <a:solidFill>
                            <a:srgbClr val="2106EC"/>
                          </a:solidFill>
                          <a:effectLst/>
                          <a:latin typeface="Arial" charset="0"/>
                          <a:cs typeface="Times New Roman" pitchFamily="18" charset="0"/>
                        </a:rPr>
                        <a:t>Họ tên và ch</a:t>
                      </a:r>
                      <a:r>
                        <a:rPr kumimoji="0" lang="en-US" sz="1600" b="0" i="1" u="none" strike="noStrike" cap="none" normalizeH="0" baseline="0" dirty="0" smtClean="0">
                          <a:ln>
                            <a:noFill/>
                          </a:ln>
                          <a:solidFill>
                            <a:srgbClr val="2106EC"/>
                          </a:solidFill>
                          <a:effectLst/>
                          <a:latin typeface="Arial" charset="0"/>
                          <a:cs typeface="Times New Roman" pitchFamily="18" charset="0"/>
                        </a:rPr>
                        <a:t>ữ</a:t>
                      </a:r>
                      <a:r>
                        <a:rPr kumimoji="0" lang="vi-VN" sz="1600" b="0" i="1" u="none" strike="noStrike" cap="none" normalizeH="0" baseline="0" dirty="0" smtClean="0">
                          <a:ln>
                            <a:noFill/>
                          </a:ln>
                          <a:solidFill>
                            <a:srgbClr val="2106EC"/>
                          </a:solidFill>
                          <a:effectLst/>
                          <a:latin typeface="Arial" charset="0"/>
                          <a:cs typeface="Times New Roman" pitchFamily="18" charset="0"/>
                        </a:rPr>
                        <a:t> ký)</a:t>
                      </a:r>
                      <a:r>
                        <a:rPr kumimoji="0" lang="vi-VN" sz="1600" b="0" i="0" u="none" strike="noStrike" cap="none" normalizeH="0" baseline="0" dirty="0" smtClean="0">
                          <a:ln>
                            <a:noFill/>
                          </a:ln>
                          <a:solidFill>
                            <a:srgbClr val="2106EC"/>
                          </a:solidFill>
                          <a:effectLst/>
                          <a:latin typeface="Arial" charset="0"/>
                          <a:cs typeface="Times New Roman" pitchFamily="18" charset="0"/>
                        </a:rPr>
                        <a:t>: </a:t>
                      </a:r>
                      <a:r>
                        <a:rPr kumimoji="0" lang="en-US" sz="1600" b="0" i="0" u="none" strike="noStrike" cap="none" normalizeH="0" baseline="0" dirty="0" smtClean="0">
                          <a:ln>
                            <a:noFill/>
                          </a:ln>
                          <a:solidFill>
                            <a:srgbClr val="2106EC"/>
                          </a:solidFill>
                          <a:effectLst/>
                          <a:latin typeface="Arial" charset="0"/>
                          <a:cs typeface="Times New Roman" pitchFamily="18" charset="0"/>
                        </a:rPr>
                        <a:t>…………………………………………………….</a:t>
                      </a:r>
                      <a:endParaRPr kumimoji="0" lang="en-US" sz="1600" b="0" i="0" u="none" strike="noStrike" cap="none" normalizeH="0" baseline="0" dirty="0" smtClean="0">
                        <a:ln>
                          <a:noFill/>
                        </a:ln>
                        <a:solidFill>
                          <a:srgbClr val="2106EC"/>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5609" name="Rectangle 1"/>
          <p:cNvSpPr>
            <a:spLocks noChangeArrowheads="1"/>
          </p:cNvSpPr>
          <p:nvPr/>
        </p:nvSpPr>
        <p:spPr bwMode="auto">
          <a:xfrm>
            <a:off x="1143000" y="1447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400">
                <a:solidFill>
                  <a:srgbClr val="2106EC"/>
                </a:solidFill>
                <a:latin typeface="Times New Roman" pitchFamily="18" charset="0"/>
                <a:cs typeface="Times New Roman" pitchFamily="18" charset="0"/>
              </a:rPr>
              <a:t>Mẫ</a:t>
            </a:r>
            <a:r>
              <a:rPr lang="vi-VN" sz="2400">
                <a:solidFill>
                  <a:srgbClr val="2106EC"/>
                </a:solidFill>
                <a:latin typeface="Times New Roman" pitchFamily="18" charset="0"/>
                <a:cs typeface="Times New Roman" pitchFamily="18" charset="0"/>
              </a:rPr>
              <a:t>u s</a:t>
            </a:r>
            <a:r>
              <a:rPr lang="en-US" sz="2400">
                <a:solidFill>
                  <a:srgbClr val="2106EC"/>
                </a:solidFill>
                <a:latin typeface="Times New Roman" pitchFamily="18" charset="0"/>
                <a:cs typeface="Times New Roman" pitchFamily="18" charset="0"/>
              </a:rPr>
              <a:t>ố</a:t>
            </a:r>
            <a:r>
              <a:rPr lang="vi-VN" sz="2400">
                <a:solidFill>
                  <a:srgbClr val="2106EC"/>
                </a:solidFill>
                <a:latin typeface="Times New Roman" pitchFamily="18" charset="0"/>
                <a:cs typeface="Times New Roman" pitchFamily="18" charset="0"/>
              </a:rPr>
              <a:t> 4: </a:t>
            </a:r>
            <a:r>
              <a:rPr lang="en-US" sz="2400">
                <a:solidFill>
                  <a:srgbClr val="2106EC"/>
                </a:solidFill>
                <a:latin typeface="Times New Roman" pitchFamily="18" charset="0"/>
                <a:cs typeface="Times New Roman" pitchFamily="18" charset="0"/>
              </a:rPr>
              <a:t>N</a:t>
            </a:r>
            <a:r>
              <a:rPr lang="vi-VN" sz="2400">
                <a:solidFill>
                  <a:srgbClr val="2106EC"/>
                </a:solidFill>
                <a:latin typeface="Times New Roman" pitchFamily="18" charset="0"/>
                <a:cs typeface="Times New Roman" pitchFamily="18" charset="0"/>
              </a:rPr>
              <a:t>hãn mẫu thức ăn lưu</a:t>
            </a:r>
          </a:p>
        </p:txBody>
      </p:sp>
      <p:sp>
        <p:nvSpPr>
          <p:cNvPr id="25610" name="AutoShape 11" descr="https://mail.google.com/mail/u/1?ui=2&amp;ik=f41ce1b766&amp;attid=0.1&amp;permmsgid=msg-f:1627964947504748671&amp;th=1697b17e92ced87f&amp;view=fimg&amp;sz=s0-l75-ft&amp;attbid=ANGjdJ92UdktYfqdcmEH8V5jzS-es5J-SS4Odams7RBgVxUmR6XPy8B2KmH6szn515mW_JjPzvTQxD0z94XTC1FGGlqW-6k-lSfyliMUEtLlV3590TbW52gpjJyD6is&amp;disp=emb&amp;realattid=98be400fb3ebeec6_0.1.1"/>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243888" cy="533400"/>
          </a:xfrm>
        </p:spPr>
        <p:txBody>
          <a:bodyPr/>
          <a:lstStyle/>
          <a:p>
            <a:pPr eaLnBrk="1" hangingPunct="1"/>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DỤNG CỤ LƯU MẪU</a:t>
            </a:r>
            <a:endParaRPr lang="vi-VN" sz="2000" b="1" smtClean="0">
              <a:solidFill>
                <a:srgbClr val="FF0000"/>
              </a:solidFill>
              <a:effectLst/>
              <a:latin typeface="Times New Roman" pitchFamily="18" charset="0"/>
              <a:cs typeface="Times New Roman" pitchFamily="18" charset="0"/>
            </a:endParaRPr>
          </a:p>
        </p:txBody>
      </p:sp>
      <p:pic>
        <p:nvPicPr>
          <p:cNvPr id="26627" name="Picture 4" descr="C:\Users\Admin\Downloads\IMG-07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7543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43888" cy="533400"/>
          </a:xfrm>
        </p:spPr>
        <p:txBody>
          <a:bodyPr/>
          <a:lstStyle/>
          <a:p>
            <a:pPr eaLnBrk="1" hangingPunct="1"/>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
            </a:r>
            <a:br>
              <a:rPr lang="en-US" sz="2400" b="1" smtClean="0">
                <a:solidFill>
                  <a:srgbClr val="FF0000"/>
                </a:solidFill>
                <a:effectLst/>
                <a:latin typeface="Times New Roman" pitchFamily="18" charset="0"/>
                <a:cs typeface="Times New Roman" pitchFamily="18" charset="0"/>
              </a:rPr>
            </a:br>
            <a:r>
              <a:rPr lang="en-US" sz="2400" b="1" smtClean="0">
                <a:solidFill>
                  <a:srgbClr val="FF0000"/>
                </a:solidFill>
                <a:effectLst/>
                <a:latin typeface="Times New Roman" pitchFamily="18" charset="0"/>
                <a:cs typeface="Times New Roman" pitchFamily="18" charset="0"/>
              </a:rPr>
              <a:t>BẢO QUẢN MẪU THỨC ĂN LƯU</a:t>
            </a:r>
            <a:endParaRPr lang="vi-VN" sz="2000" b="1" smtClean="0">
              <a:solidFill>
                <a:srgbClr val="FF0000"/>
              </a:solidFill>
              <a:effectLst/>
              <a:latin typeface="Times New Roman" pitchFamily="18" charset="0"/>
              <a:cs typeface="Times New Roman" pitchFamily="18" charset="0"/>
            </a:endParaRPr>
          </a:p>
        </p:txBody>
      </p:sp>
      <p:sp>
        <p:nvSpPr>
          <p:cNvPr id="27651" name="Rectangle 1"/>
          <p:cNvSpPr>
            <a:spLocks noChangeArrowheads="1"/>
          </p:cNvSpPr>
          <p:nvPr/>
        </p:nvSpPr>
        <p:spPr bwMode="auto">
          <a:xfrm>
            <a:off x="304800" y="140970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800">
                <a:latin typeface="Times New Roman" pitchFamily="18" charset="0"/>
                <a:cs typeface="Times New Roman" pitchFamily="18" charset="0"/>
              </a:rPr>
              <a:t>1. Mẫu thức ăn được bảo quản </a:t>
            </a:r>
            <a:r>
              <a:rPr lang="vi-VN" sz="2800">
                <a:solidFill>
                  <a:srgbClr val="F33F59"/>
                </a:solidFill>
                <a:latin typeface="Times New Roman" pitchFamily="18" charset="0"/>
                <a:cs typeface="Times New Roman" pitchFamily="18" charset="0"/>
              </a:rPr>
              <a:t>riêng biệt </a:t>
            </a:r>
            <a:r>
              <a:rPr lang="vi-VN" sz="2800">
                <a:latin typeface="Times New Roman" pitchFamily="18" charset="0"/>
                <a:cs typeface="Times New Roman" pitchFamily="18" charset="0"/>
              </a:rPr>
              <a:t>với các thực </a:t>
            </a:r>
            <a:r>
              <a:rPr lang="vi-VN" sz="2800">
                <a:solidFill>
                  <a:srgbClr val="F33F59"/>
                </a:solidFill>
                <a:latin typeface="Times New Roman" pitchFamily="18" charset="0"/>
                <a:cs typeface="Times New Roman" pitchFamily="18" charset="0"/>
              </a:rPr>
              <a:t>phẩm khác</a:t>
            </a:r>
            <a:r>
              <a:rPr lang="vi-VN" sz="2800">
                <a:latin typeface="Times New Roman" pitchFamily="18" charset="0"/>
                <a:cs typeface="Times New Roman" pitchFamily="18" charset="0"/>
              </a:rPr>
              <a:t>, nhiệt độ bảo quản mẫu thức ăn lưu từ </a:t>
            </a:r>
            <a:r>
              <a:rPr lang="vi-VN" sz="2800">
                <a:solidFill>
                  <a:srgbClr val="F33F59"/>
                </a:solidFill>
                <a:latin typeface="Times New Roman" pitchFamily="18" charset="0"/>
                <a:cs typeface="Times New Roman" pitchFamily="18" charset="0"/>
              </a:rPr>
              <a:t>2°</a:t>
            </a:r>
            <a:r>
              <a:rPr lang="en-US" sz="2800">
                <a:solidFill>
                  <a:srgbClr val="F33F59"/>
                </a:solidFill>
                <a:latin typeface="Times New Roman" pitchFamily="18" charset="0"/>
                <a:cs typeface="Times New Roman" pitchFamily="18" charset="0"/>
              </a:rPr>
              <a:t>C </a:t>
            </a:r>
            <a:r>
              <a:rPr lang="vi-VN" sz="2800">
                <a:solidFill>
                  <a:srgbClr val="F33F59"/>
                </a:solidFill>
                <a:latin typeface="Times New Roman" pitchFamily="18" charset="0"/>
                <a:cs typeface="Times New Roman" pitchFamily="18" charset="0"/>
              </a:rPr>
              <a:t>đến 8°</a:t>
            </a:r>
            <a:r>
              <a:rPr lang="en-US" sz="2800">
                <a:solidFill>
                  <a:srgbClr val="F33F59"/>
                </a:solidFill>
                <a:latin typeface="Times New Roman" pitchFamily="18" charset="0"/>
                <a:cs typeface="Times New Roman" pitchFamily="18" charset="0"/>
              </a:rPr>
              <a:t>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2. Thời gian lưu mẫu thức ăn </a:t>
            </a:r>
            <a:r>
              <a:rPr lang="vi-VN" sz="2800">
                <a:solidFill>
                  <a:srgbClr val="F33F59"/>
                </a:solidFill>
                <a:latin typeface="Times New Roman" pitchFamily="18" charset="0"/>
                <a:cs typeface="Times New Roman" pitchFamily="18" charset="0"/>
              </a:rPr>
              <a:t>ít nhất là 24 giờ </a:t>
            </a:r>
            <a:r>
              <a:rPr lang="vi-VN" sz="2800">
                <a:latin typeface="Times New Roman" pitchFamily="18" charset="0"/>
                <a:cs typeface="Times New Roman" pitchFamily="18" charset="0"/>
              </a:rPr>
              <a:t>kể từ khi lấy mẫu thức ăn. Khi có </a:t>
            </a:r>
            <a:r>
              <a:rPr lang="vi-VN" sz="2800">
                <a:solidFill>
                  <a:srgbClr val="F33F59"/>
                </a:solidFill>
                <a:latin typeface="Times New Roman" pitchFamily="18" charset="0"/>
                <a:cs typeface="Times New Roman" pitchFamily="18" charset="0"/>
              </a:rPr>
              <a:t>nghi ngờ ngộ độc thực phẩm</a:t>
            </a:r>
            <a:r>
              <a:rPr lang="vi-VN" sz="2800">
                <a:latin typeface="Times New Roman" pitchFamily="18" charset="0"/>
                <a:cs typeface="Times New Roman" pitchFamily="18" charset="0"/>
              </a:rPr>
              <a:t> hoặc có </a:t>
            </a:r>
            <a:r>
              <a:rPr lang="vi-VN" sz="2800">
                <a:solidFill>
                  <a:srgbClr val="F33F59"/>
                </a:solidFill>
                <a:latin typeface="Times New Roman" pitchFamily="18" charset="0"/>
                <a:cs typeface="Times New Roman" pitchFamily="18" charset="0"/>
              </a:rPr>
              <a:t>yêu cầu của cơ quan qu</a:t>
            </a:r>
            <a:r>
              <a:rPr lang="en-US" sz="2800">
                <a:solidFill>
                  <a:srgbClr val="F33F59"/>
                </a:solidFill>
                <a:latin typeface="Times New Roman" pitchFamily="18" charset="0"/>
                <a:cs typeface="Times New Roman" pitchFamily="18" charset="0"/>
              </a:rPr>
              <a:t>ả</a:t>
            </a:r>
            <a:r>
              <a:rPr lang="vi-VN" sz="2800">
                <a:solidFill>
                  <a:srgbClr val="F33F59"/>
                </a:solidFill>
                <a:latin typeface="Times New Roman" pitchFamily="18" charset="0"/>
                <a:cs typeface="Times New Roman" pitchFamily="18" charset="0"/>
              </a:rPr>
              <a:t>n lý </a:t>
            </a:r>
            <a:r>
              <a:rPr lang="vi-VN" sz="2800">
                <a:latin typeface="Times New Roman" pitchFamily="18" charset="0"/>
                <a:cs typeface="Times New Roman" pitchFamily="18" charset="0"/>
              </a:rPr>
              <a:t>thì </a:t>
            </a:r>
            <a:r>
              <a:rPr lang="vi-VN" sz="2800">
                <a:solidFill>
                  <a:srgbClr val="F33F59"/>
                </a:solidFill>
                <a:latin typeface="Times New Roman" pitchFamily="18" charset="0"/>
                <a:cs typeface="Times New Roman" pitchFamily="18" charset="0"/>
              </a:rPr>
              <a:t>không được hủy mẫu lưu cho đến khi có thông báo khác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3. Thời gian lấy và thời gian huỷ mẫu lưu theo Mẫu số 5 Phụ lục 2: Mẫu biểu lưu mẫu thức ăn và hủy mẫu thức ăn lưu.</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10600" cy="1752600"/>
          </a:xfrm>
        </p:spPr>
        <p:txBody>
          <a:bodyPr/>
          <a:lstStyle/>
          <a:p>
            <a:pPr algn="l">
              <a:defRPr/>
            </a:pP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t>
            </a:r>
            <a:r>
              <a:rPr lang="vi-VN" sz="2600" b="1" dirty="0" smtClean="0">
                <a:solidFill>
                  <a:srgbClr val="F33F59"/>
                </a:solidFill>
                <a:effectLst/>
                <a:latin typeface="Times New Roman" pitchFamily="18" charset="0"/>
                <a:cs typeface="Times New Roman" pitchFamily="18" charset="0"/>
              </a:rPr>
              <a:t>M</a:t>
            </a:r>
            <a:r>
              <a:rPr lang="en-US" sz="2600" b="1" dirty="0" smtClean="0">
                <a:solidFill>
                  <a:srgbClr val="F33F59"/>
                </a:solidFill>
                <a:effectLst/>
                <a:latin typeface="Times New Roman" pitchFamily="18" charset="0"/>
                <a:cs typeface="Times New Roman" pitchFamily="18" charset="0"/>
              </a:rPr>
              <a:t>ẫ</a:t>
            </a:r>
            <a:r>
              <a:rPr lang="vi-VN" sz="2600" b="1" dirty="0" smtClean="0">
                <a:solidFill>
                  <a:srgbClr val="F33F59"/>
                </a:solidFill>
                <a:effectLst/>
                <a:latin typeface="Times New Roman" pitchFamily="18" charset="0"/>
                <a:cs typeface="Times New Roman" pitchFamily="18" charset="0"/>
              </a:rPr>
              <a:t>u số </a:t>
            </a:r>
            <a:r>
              <a:rPr lang="en-US" sz="2600" b="1" dirty="0" smtClean="0">
                <a:solidFill>
                  <a:srgbClr val="F33F59"/>
                </a:solidFill>
                <a:effectLst/>
                <a:latin typeface="Times New Roman" pitchFamily="18" charset="0"/>
                <a:cs typeface="Times New Roman" pitchFamily="18" charset="0"/>
              </a:rPr>
              <a:t>5</a:t>
            </a:r>
            <a:r>
              <a:rPr lang="vi-VN" sz="2600" b="1" dirty="0" smtClean="0">
                <a:solidFill>
                  <a:srgbClr val="F33F59"/>
                </a:solidFill>
                <a:effectLst/>
                <a:latin typeface="Times New Roman" pitchFamily="18" charset="0"/>
                <a:cs typeface="Times New Roman" pitchFamily="18" charset="0"/>
              </a:rPr>
              <a:t>: </a:t>
            </a:r>
            <a:r>
              <a:rPr lang="en-US" sz="2600" b="1" dirty="0" err="1" smtClean="0">
                <a:solidFill>
                  <a:srgbClr val="F33F59"/>
                </a:solidFill>
                <a:effectLst/>
                <a:latin typeface="Times New Roman" pitchFamily="18" charset="0"/>
                <a:cs typeface="Times New Roman" pitchFamily="18" charset="0"/>
              </a:rPr>
              <a:t>Mẫu</a:t>
            </a:r>
            <a:r>
              <a:rPr lang="en-US" sz="2600" b="1" dirty="0" smtClean="0">
                <a:solidFill>
                  <a:srgbClr val="F33F59"/>
                </a:solidFill>
                <a:effectLst/>
                <a:latin typeface="Times New Roman" pitchFamily="18" charset="0"/>
                <a:cs typeface="Times New Roman" pitchFamily="18" charset="0"/>
              </a:rPr>
              <a:t> </a:t>
            </a:r>
            <a:r>
              <a:rPr lang="vi-VN" sz="2600" b="1" dirty="0" smtClean="0">
                <a:solidFill>
                  <a:srgbClr val="F33F59"/>
                </a:solidFill>
                <a:effectLst/>
                <a:latin typeface="Times New Roman" pitchFamily="18" charset="0"/>
                <a:cs typeface="Times New Roman" pitchFamily="18" charset="0"/>
              </a:rPr>
              <a:t>biểu theo dõi lưu và hủy mẫu thức ăn lưu</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1" dirty="0" smtClean="0">
                <a:solidFill>
                  <a:srgbClr val="F33F59"/>
                </a:solidFill>
                <a:effectLst/>
                <a:latin typeface="Times New Roman" pitchFamily="18" charset="0"/>
                <a:cs typeface="Times New Roman" pitchFamily="18" charset="0"/>
              </a:rPr>
              <a:t/>
            </a:r>
            <a:br>
              <a:rPr lang="en-US" sz="1800" b="1" dirty="0" smtClean="0">
                <a:solidFill>
                  <a:srgbClr val="F33F59"/>
                </a:solidFill>
                <a:effectLst/>
                <a:latin typeface="Times New Roman" pitchFamily="18" charset="0"/>
                <a:cs typeface="Times New Roman" pitchFamily="18" charset="0"/>
              </a:rPr>
            </a:br>
            <a:r>
              <a:rPr lang="vi-VN" sz="2400" dirty="0" smtClean="0">
                <a:solidFill>
                  <a:srgbClr val="2106EC"/>
                </a:solidFill>
                <a:latin typeface="Times New Roman" pitchFamily="18" charset="0"/>
                <a:cs typeface="Times New Roman" pitchFamily="18" charset="0"/>
              </a:rPr>
              <a:t>Tên cơ sở: </a:t>
            </a:r>
            <a:r>
              <a:rPr lang="en-US" sz="2400" dirty="0" smtClean="0">
                <a:solidFill>
                  <a:srgbClr val="2106EC"/>
                </a:solidFill>
                <a:latin typeface="Times New Roman" pitchFamily="18" charset="0"/>
                <a:cs typeface="Times New Roman" pitchFamily="18" charset="0"/>
              </a:rPr>
              <a:t>…………………………………………………..</a:t>
            </a:r>
            <a:br>
              <a:rPr lang="en-US" sz="2400" dirty="0" smtClean="0">
                <a:solidFill>
                  <a:srgbClr val="2106EC"/>
                </a:solidFill>
                <a:latin typeface="Times New Roman" pitchFamily="18" charset="0"/>
                <a:cs typeface="Times New Roman" pitchFamily="18" charset="0"/>
              </a:rPr>
            </a:br>
            <a:r>
              <a:rPr lang="vi-VN" sz="2400" dirty="0" smtClean="0">
                <a:solidFill>
                  <a:srgbClr val="2106EC"/>
                </a:solidFill>
                <a:latin typeface="Times New Roman" pitchFamily="18" charset="0"/>
                <a:cs typeface="Times New Roman" pitchFamily="18" charset="0"/>
              </a:rPr>
              <a:t>Địa điểm kiểm tra:</a:t>
            </a:r>
            <a:r>
              <a:rPr lang="en-US" sz="2400" dirty="0" smtClean="0">
                <a:solidFill>
                  <a:srgbClr val="2106EC"/>
                </a:solidFill>
                <a:latin typeface="Times New Roman" pitchFamily="18" charset="0"/>
                <a:cs typeface="Times New Roman" pitchFamily="18" charset="0"/>
              </a:rPr>
              <a:t>……………………………………………</a:t>
            </a:r>
            <a:br>
              <a:rPr lang="en-US" sz="2400" dirty="0" smtClean="0">
                <a:solidFill>
                  <a:srgbClr val="2106EC"/>
                </a:solidFill>
                <a:latin typeface="Times New Roman" pitchFamily="18" charset="0"/>
                <a:cs typeface="Times New Roman" pitchFamily="18" charset="0"/>
              </a:rPr>
            </a:br>
            <a:endParaRPr lang="en-US" sz="2400" b="1" dirty="0">
              <a:solidFill>
                <a:srgbClr val="2106EC"/>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0" y="1752600"/>
          <a:ext cx="8610600" cy="4800600"/>
        </p:xfrm>
        <a:graphic>
          <a:graphicData uri="http://schemas.openxmlformats.org/drawingml/2006/table">
            <a:tbl>
              <a:tblPr/>
              <a:tblGrid>
                <a:gridCol w="334963"/>
                <a:gridCol w="576262"/>
                <a:gridCol w="630238"/>
                <a:gridCol w="688975"/>
                <a:gridCol w="977900"/>
                <a:gridCol w="696912"/>
                <a:gridCol w="652463"/>
                <a:gridCol w="822325"/>
                <a:gridCol w="820737"/>
                <a:gridCol w="820738"/>
                <a:gridCol w="793750"/>
                <a:gridCol w="795337"/>
              </a:tblGrid>
              <a:tr h="2400300">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dirty="0" smtClean="0">
                          <a:ln>
                            <a:noFill/>
                          </a:ln>
                          <a:solidFill>
                            <a:srgbClr val="000000"/>
                          </a:solidFill>
                          <a:effectLst/>
                          <a:latin typeface="Arial" charset="0"/>
                          <a:cs typeface="Times New Roman" pitchFamily="18" charset="0"/>
                        </a:rPr>
                        <a:t>TT</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Tên mẫu thức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Bữa</a:t>
                      </a:r>
                      <a:r>
                        <a:rPr kumimoji="0" lang="en-US" sz="700" b="0" i="1" u="none" strike="noStrike" cap="none" normalizeH="0" baseline="0" smtClean="0">
                          <a:ln>
                            <a:noFill/>
                          </a:ln>
                          <a:solidFill>
                            <a:srgbClr val="000000"/>
                          </a:solidFill>
                          <a:effectLst/>
                          <a:latin typeface="Arial" charset="0"/>
                          <a:cs typeface="Times New Roman" pitchFamily="18" charset="0"/>
                        </a:rPr>
                        <a:t>ă</a:t>
                      </a:r>
                      <a:r>
                        <a:rPr kumimoji="0" lang="vi-VN" sz="700" b="0" i="1" u="none" strike="noStrike" cap="none" normalizeH="0" baseline="0" smtClean="0">
                          <a:ln>
                            <a:noFill/>
                          </a:ln>
                          <a:solidFill>
                            <a:srgbClr val="000000"/>
                          </a:solidFill>
                          <a:effectLst/>
                          <a:latin typeface="Arial" charset="0"/>
                          <a:cs typeface="Times New Roman" pitchFamily="18" charset="0"/>
                        </a:rPr>
                        <a:t>n (giờ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Số lượng suất ăn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Kh</a:t>
                      </a:r>
                      <a:r>
                        <a:rPr kumimoji="0" lang="en-US" sz="700" b="0" i="0" u="none" strike="noStrike" cap="none" normalizeH="0" baseline="0" smtClean="0">
                          <a:ln>
                            <a:noFill/>
                          </a:ln>
                          <a:solidFill>
                            <a:srgbClr val="000000"/>
                          </a:solidFill>
                          <a:effectLst/>
                          <a:latin typeface="Arial" charset="0"/>
                          <a:cs typeface="Times New Roman" pitchFamily="18" charset="0"/>
                        </a:rPr>
                        <a:t>ố</a:t>
                      </a:r>
                      <a:r>
                        <a:rPr kumimoji="0" lang="vi-VN" sz="700" b="0" i="0" u="none" strike="noStrike" cap="none" normalizeH="0" baseline="0" smtClean="0">
                          <a:ln>
                            <a:noFill/>
                          </a:ln>
                          <a:solidFill>
                            <a:srgbClr val="000000"/>
                          </a:solidFill>
                          <a:effectLst/>
                          <a:latin typeface="Arial" charset="0"/>
                          <a:cs typeface="Times New Roman" pitchFamily="18" charset="0"/>
                        </a:rPr>
                        <a:t>i lượng/ thể tích mẫu </a:t>
                      </a:r>
                      <a:r>
                        <a:rPr kumimoji="0" lang="vi-VN" sz="700" b="0" i="1" u="none" strike="noStrike" cap="none" normalizeH="0" baseline="0" smtClean="0">
                          <a:ln>
                            <a:noFill/>
                          </a:ln>
                          <a:solidFill>
                            <a:srgbClr val="000000"/>
                          </a:solidFill>
                          <a:effectLst/>
                          <a:latin typeface="Arial" charset="0"/>
                          <a:cs typeface="Times New Roman" pitchFamily="18" charset="0"/>
                        </a:rPr>
                        <a:t>(gam/m</a:t>
                      </a:r>
                      <a:r>
                        <a:rPr kumimoji="0" lang="en-US" sz="700" b="0" i="1" u="none" strike="noStrike" cap="none" normalizeH="0" baseline="0" smtClean="0">
                          <a:ln>
                            <a:noFill/>
                          </a:ln>
                          <a:solidFill>
                            <a:srgbClr val="000000"/>
                          </a:solidFill>
                          <a:effectLst/>
                          <a:latin typeface="Arial" charset="0"/>
                          <a:cs typeface="Times New Roman" pitchFamily="18" charset="0"/>
                        </a:rPr>
                        <a:t>l</a:t>
                      </a:r>
                      <a:r>
                        <a:rPr kumimoji="0" lang="vi-VN" sz="7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Dụng cụ chứa mẫu thức ăn lưu</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Nhiệt độ bảo qu</a:t>
                      </a:r>
                      <a:r>
                        <a:rPr kumimoji="0" lang="en-US" sz="700" b="0" i="0" u="none" strike="noStrike" cap="none" normalizeH="0" baseline="0" smtClean="0">
                          <a:ln>
                            <a:noFill/>
                          </a:ln>
                          <a:solidFill>
                            <a:srgbClr val="000000"/>
                          </a:solidFill>
                          <a:effectLst/>
                          <a:latin typeface="Arial" charset="0"/>
                          <a:cs typeface="Times New Roman" pitchFamily="18" charset="0"/>
                        </a:rPr>
                        <a:t>ả</a:t>
                      </a:r>
                      <a:r>
                        <a:rPr kumimoji="0" lang="vi-VN" sz="700" b="0" i="0" u="none" strike="noStrike" cap="none" normalizeH="0" baseline="0" smtClean="0">
                          <a:ln>
                            <a:noFill/>
                          </a:ln>
                          <a:solidFill>
                            <a:srgbClr val="000000"/>
                          </a:solidFill>
                          <a:effectLst/>
                          <a:latin typeface="Arial" charset="0"/>
                          <a:cs typeface="Times New Roman" pitchFamily="18" charset="0"/>
                        </a:rPr>
                        <a:t>n mẫu (°C)</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Thời gian l</a:t>
                      </a:r>
                      <a:r>
                        <a:rPr kumimoji="0" lang="en-US" sz="700" b="0" i="0" u="none" strike="noStrike" cap="none" normalizeH="0" baseline="0" smtClean="0">
                          <a:ln>
                            <a:noFill/>
                          </a:ln>
                          <a:solidFill>
                            <a:srgbClr val="000000"/>
                          </a:solidFill>
                          <a:effectLst/>
                          <a:latin typeface="Arial" charset="0"/>
                          <a:cs typeface="Times New Roman" pitchFamily="18" charset="0"/>
                        </a:rPr>
                        <a:t>ấ</a:t>
                      </a:r>
                      <a:r>
                        <a:rPr kumimoji="0" lang="vi-VN" sz="700" b="0" i="0" u="none" strike="noStrike" cap="none" normalizeH="0" baseline="0" smtClean="0">
                          <a:ln>
                            <a:noFill/>
                          </a:ln>
                          <a:solidFill>
                            <a:srgbClr val="000000"/>
                          </a:solidFill>
                          <a:effectLst/>
                          <a:latin typeface="Arial" charset="0"/>
                          <a:cs typeface="Times New Roman" pitchFamily="18" charset="0"/>
                        </a:rPr>
                        <a:t>y mẫu </a:t>
                      </a:r>
                      <a:r>
                        <a:rPr kumimoji="0" lang="vi-VN" sz="700" b="0" i="1" u="none" strike="noStrike" cap="none" normalizeH="0" baseline="0" smtClean="0">
                          <a:ln>
                            <a:noFill/>
                          </a:ln>
                          <a:solidFill>
                            <a:srgbClr val="000000"/>
                          </a:solidFill>
                          <a:effectLst/>
                          <a:latin typeface="Arial" charset="0"/>
                          <a:cs typeface="Times New Roman" pitchFamily="18" charset="0"/>
                        </a:rPr>
                        <a:t>(giờ, ngày, tháng, năm)</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Thời gian h</a:t>
                      </a:r>
                      <a:r>
                        <a:rPr kumimoji="0" lang="en-US" sz="700" b="0" i="0" u="none" strike="noStrike" cap="none" normalizeH="0" baseline="0" smtClean="0">
                          <a:ln>
                            <a:noFill/>
                          </a:ln>
                          <a:solidFill>
                            <a:srgbClr val="000000"/>
                          </a:solidFill>
                          <a:effectLst/>
                          <a:latin typeface="Arial" charset="0"/>
                          <a:cs typeface="Times New Roman" pitchFamily="18" charset="0"/>
                        </a:rPr>
                        <a:t>ủ</a:t>
                      </a:r>
                      <a:r>
                        <a:rPr kumimoji="0" lang="vi-VN" sz="700" b="0" i="0" u="none" strike="noStrike" cap="none" normalizeH="0" baseline="0" smtClean="0">
                          <a:ln>
                            <a:noFill/>
                          </a:ln>
                          <a:solidFill>
                            <a:srgbClr val="000000"/>
                          </a:solidFill>
                          <a:effectLst/>
                          <a:latin typeface="Arial" charset="0"/>
                          <a:cs typeface="Times New Roman" pitchFamily="18" charset="0"/>
                        </a:rPr>
                        <a:t>y mẫu </a:t>
                      </a:r>
                      <a:r>
                        <a:rPr kumimoji="0" lang="en-US" sz="700" b="0" i="1" u="none" strike="noStrike" cap="none" normalizeH="0" baseline="0" smtClean="0">
                          <a:ln>
                            <a:noFill/>
                          </a:ln>
                          <a:solidFill>
                            <a:srgbClr val="000000"/>
                          </a:solidFill>
                          <a:effectLst/>
                          <a:latin typeface="Arial" charset="0"/>
                          <a:cs typeface="Times New Roman" pitchFamily="18" charset="0"/>
                        </a:rPr>
                        <a:t>(</a:t>
                      </a:r>
                      <a:r>
                        <a:rPr kumimoji="0" lang="vi-VN" sz="700" b="0" i="1" u="none" strike="noStrike" cap="none" normalizeH="0" baseline="0" smtClean="0">
                          <a:ln>
                            <a:noFill/>
                          </a:ln>
                          <a:solidFill>
                            <a:srgbClr val="000000"/>
                          </a:solidFill>
                          <a:effectLst/>
                          <a:latin typeface="Arial" charset="0"/>
                          <a:cs typeface="Times New Roman" pitchFamily="18" charset="0"/>
                        </a:rPr>
                        <a:t>giờ, ngày, tháng, năm)</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Ghi chú </a:t>
                      </a:r>
                      <a:r>
                        <a:rPr kumimoji="0" lang="vi-VN" sz="700" b="0" i="1" u="none" strike="noStrike" cap="none" normalizeH="0" baseline="0" smtClean="0">
                          <a:ln>
                            <a:noFill/>
                          </a:ln>
                          <a:solidFill>
                            <a:srgbClr val="000000"/>
                          </a:solidFill>
                          <a:effectLst/>
                          <a:latin typeface="Arial" charset="0"/>
                          <a:cs typeface="Times New Roman" pitchFamily="18" charset="0"/>
                        </a:rPr>
                        <a:t>(chất lượng m</a:t>
                      </a:r>
                      <a:r>
                        <a:rPr kumimoji="0" lang="en-US" sz="700" b="0" i="1" u="none" strike="noStrike" cap="none" normalizeH="0" baseline="0" smtClean="0">
                          <a:ln>
                            <a:noFill/>
                          </a:ln>
                          <a:solidFill>
                            <a:srgbClr val="000000"/>
                          </a:solidFill>
                          <a:effectLst/>
                          <a:latin typeface="Arial" charset="0"/>
                          <a:cs typeface="Times New Roman" pitchFamily="18" charset="0"/>
                        </a:rPr>
                        <a:t>ẫ</a:t>
                      </a:r>
                      <a:r>
                        <a:rPr kumimoji="0" lang="vi-VN" sz="700" b="0" i="1" u="none" strike="noStrike" cap="none" normalizeH="0" baseline="0" smtClean="0">
                          <a:ln>
                            <a:noFill/>
                          </a:ln>
                          <a:solidFill>
                            <a:srgbClr val="000000"/>
                          </a:solidFill>
                          <a:effectLst/>
                          <a:latin typeface="Arial" charset="0"/>
                          <a:cs typeface="Times New Roman" pitchFamily="18" charset="0"/>
                        </a:rPr>
                        <a:t>u thức ăn lưu...)</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Người lưu mẫu </a:t>
                      </a:r>
                      <a:r>
                        <a:rPr kumimoji="0" lang="vi-VN" sz="700" b="0" i="1" u="none" strike="noStrike" cap="none" normalizeH="0" baseline="0" smtClean="0">
                          <a:ln>
                            <a:noFill/>
                          </a:ln>
                          <a:solidFill>
                            <a:srgbClr val="000000"/>
                          </a:solidFill>
                          <a:effectLst/>
                          <a:latin typeface="Arial" charset="0"/>
                          <a:cs typeface="Times New Roman" pitchFamily="18" charset="0"/>
                        </a:rPr>
                        <a:t>(ký và ghi rõ họ tên)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Người hủy mẫu </a:t>
                      </a:r>
                      <a:r>
                        <a:rPr kumimoji="0" lang="vi-VN" sz="700" b="0" i="1" u="none" strike="noStrike" cap="none" normalizeH="0" baseline="0" smtClean="0">
                          <a:ln>
                            <a:noFill/>
                          </a:ln>
                          <a:solidFill>
                            <a:srgbClr val="000000"/>
                          </a:solidFill>
                          <a:effectLst/>
                          <a:latin typeface="Arial" charset="0"/>
                          <a:cs typeface="Times New Roman" pitchFamily="18" charset="0"/>
                        </a:rPr>
                        <a:t>(ký và ghi rõ họ tên)</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0075">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(1)</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(3)</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(4)</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(5)</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(6)</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(7)</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(8)</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(9)</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(10)</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a:t>
                      </a:r>
                      <a:r>
                        <a:rPr kumimoji="0" lang="en-US" sz="700" b="0" i="1" u="none" strike="noStrike" cap="none" normalizeH="0" baseline="0" smtClean="0">
                          <a:ln>
                            <a:noFill/>
                          </a:ln>
                          <a:solidFill>
                            <a:srgbClr val="000000"/>
                          </a:solidFill>
                          <a:effectLst/>
                          <a:latin typeface="Arial" charset="0"/>
                          <a:cs typeface="Times New Roman" pitchFamily="18" charset="0"/>
                        </a:rPr>
                        <a:t>11</a:t>
                      </a:r>
                      <a:r>
                        <a:rPr kumimoji="0" lang="vi-VN" sz="700" b="0" i="1" u="none" strike="noStrike" cap="none" normalizeH="0" baseline="0" smtClean="0">
                          <a:ln>
                            <a:noFill/>
                          </a:ln>
                          <a:solidFill>
                            <a:srgbClr val="000000"/>
                          </a:solidFill>
                          <a:effectLst/>
                          <a:latin typeface="Arial" charset="0"/>
                          <a:cs typeface="Times New Roman" pitchFamily="18" charset="0"/>
                        </a:rPr>
                        <a:t>)</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1" u="none" strike="noStrike" cap="none" normalizeH="0" baseline="0" smtClean="0">
                          <a:ln>
                            <a:noFill/>
                          </a:ln>
                          <a:solidFill>
                            <a:srgbClr val="000000"/>
                          </a:solidFill>
                          <a:effectLst/>
                          <a:latin typeface="Arial" charset="0"/>
                          <a:cs typeface="Times New Roman" pitchFamily="18" charset="0"/>
                        </a:rPr>
                        <a:t>(12)</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0075">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dirty="0" smtClean="0">
                          <a:ln>
                            <a:noFill/>
                          </a:ln>
                          <a:solidFill>
                            <a:srgbClr val="000000"/>
                          </a:solidFill>
                          <a:effectLst/>
                          <a:latin typeface="Arial" charset="0"/>
                          <a:cs typeface="Times New Roman" pitchFamily="18" charset="0"/>
                        </a:rPr>
                        <a:t> </a:t>
                      </a: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0075">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0075">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175"/>
                        </a:lnSpc>
                        <a:spcBef>
                          <a:spcPts val="600"/>
                        </a:spcBef>
                        <a:spcAft>
                          <a:spcPct val="0"/>
                        </a:spcAft>
                        <a:buClrTx/>
                        <a:buSzTx/>
                        <a:buFontTx/>
                        <a:buNone/>
                        <a:tabLst/>
                      </a:pPr>
                      <a:r>
                        <a:rPr kumimoji="0" lang="vi-VN" sz="700" b="0" i="0" u="none" strike="noStrike" cap="none" normalizeH="0" baseline="0" smtClean="0">
                          <a:ln>
                            <a:noFill/>
                          </a:ln>
                          <a:solidFill>
                            <a:srgbClr val="000000"/>
                          </a:solidFill>
                          <a:effectLst/>
                          <a:latin typeface="Arial" charset="0"/>
                          <a:cs typeface="Times New Roman" pitchFamily="18" charset="0"/>
                        </a:rPr>
                        <a:t> </a:t>
                      </a:r>
                      <a:endPar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14400"/>
            <a:ext cx="8229600" cy="2133600"/>
          </a:xfrm>
        </p:spPr>
        <p:txBody>
          <a:bodyPr rtlCol="0">
            <a:normAutofit fontScale="90000"/>
          </a:bodyPr>
          <a:lstStyle/>
          <a:p>
            <a:pPr eaLnBrk="1" fontAlgn="auto" hangingPunct="1">
              <a:spcAft>
                <a:spcPts val="0"/>
              </a:spcAft>
              <a:defRPr/>
            </a:pPr>
            <a:r>
              <a:rPr lang="pt-BR" sz="3600" dirty="0" smtClean="0">
                <a:solidFill>
                  <a:srgbClr val="0000CC"/>
                </a:solidFill>
                <a:latin typeface="Times New Roman" pitchFamily="18" charset="0"/>
              </a:rPr>
              <a:t/>
            </a:r>
            <a:br>
              <a:rPr lang="pt-BR" sz="3600" dirty="0" smtClean="0">
                <a:solidFill>
                  <a:srgbClr val="0000CC"/>
                </a:solidFill>
                <a:latin typeface="Times New Roman" pitchFamily="18" charset="0"/>
              </a:rPr>
            </a:br>
            <a:r>
              <a:rPr lang="pt-BR" sz="3600" dirty="0" smtClean="0">
                <a:solidFill>
                  <a:srgbClr val="0000CC"/>
                </a:solidFill>
                <a:latin typeface="Times New Roman" pitchFamily="18" charset="0"/>
              </a:rPr>
              <a:t/>
            </a:r>
            <a:br>
              <a:rPr lang="pt-BR" sz="3600" dirty="0" smtClean="0">
                <a:solidFill>
                  <a:srgbClr val="0000CC"/>
                </a:solidFill>
                <a:latin typeface="Times New Roman" pitchFamily="18" charset="0"/>
              </a:rPr>
            </a:br>
            <a:r>
              <a:rPr lang="pt-BR" sz="3600" dirty="0" smtClean="0">
                <a:solidFill>
                  <a:srgbClr val="0000CC"/>
                </a:solidFill>
                <a:latin typeface="Times New Roman" pitchFamily="18" charset="0"/>
              </a:rPr>
              <a:t/>
            </a:r>
            <a:br>
              <a:rPr lang="pt-BR" sz="3600" dirty="0" smtClean="0">
                <a:solidFill>
                  <a:srgbClr val="0000CC"/>
                </a:solidFill>
                <a:latin typeface="Times New Roman" pitchFamily="18" charset="0"/>
              </a:rPr>
            </a:br>
            <a:r>
              <a:rPr lang="pt-BR" sz="3600" dirty="0" smtClean="0">
                <a:solidFill>
                  <a:srgbClr val="0000CC"/>
                </a:solidFill>
                <a:latin typeface="Times New Roman" pitchFamily="18" charset="0"/>
              </a:rPr>
              <a:t/>
            </a:r>
            <a:br>
              <a:rPr lang="pt-BR" sz="3600" dirty="0" smtClean="0">
                <a:solidFill>
                  <a:srgbClr val="0000CC"/>
                </a:solidFill>
                <a:latin typeface="Times New Roman" pitchFamily="18" charset="0"/>
              </a:rPr>
            </a:br>
            <a:r>
              <a:rPr lang="pt-BR" sz="3600" dirty="0" smtClean="0">
                <a:solidFill>
                  <a:srgbClr val="0000CC"/>
                </a:solidFill>
                <a:latin typeface="Times New Roman" pitchFamily="18" charset="0"/>
              </a:rPr>
              <a:t/>
            </a:r>
            <a:br>
              <a:rPr lang="pt-BR" sz="3600" dirty="0" smtClean="0">
                <a:solidFill>
                  <a:srgbClr val="0000CC"/>
                </a:solidFill>
                <a:latin typeface="Times New Roman" pitchFamily="18" charset="0"/>
              </a:rPr>
            </a:br>
            <a:r>
              <a:rPr lang="pt-BR" sz="3600" dirty="0" smtClean="0">
                <a:solidFill>
                  <a:srgbClr val="0000CC"/>
                </a:solidFill>
                <a:latin typeface="Times New Roman" pitchFamily="18" charset="0"/>
              </a:rPr>
              <a:t/>
            </a:r>
            <a:br>
              <a:rPr lang="pt-BR" sz="3600" dirty="0" smtClean="0">
                <a:solidFill>
                  <a:srgbClr val="0000CC"/>
                </a:solidFill>
                <a:latin typeface="Times New Roman" pitchFamily="18" charset="0"/>
              </a:rPr>
            </a:br>
            <a:r>
              <a:rPr lang="pt-BR" sz="3600" smtClean="0">
                <a:solidFill>
                  <a:srgbClr val="0000CC"/>
                </a:solidFill>
                <a:latin typeface="Times New Roman" pitchFamily="18" charset="0"/>
              </a:rPr>
              <a:t/>
            </a:r>
            <a:br>
              <a:rPr lang="pt-BR" sz="3600" smtClean="0">
                <a:solidFill>
                  <a:srgbClr val="0000CC"/>
                </a:solidFill>
                <a:latin typeface="Times New Roman" pitchFamily="18" charset="0"/>
              </a:rPr>
            </a:br>
            <a:r>
              <a:rPr lang="pt-BR" sz="3600" smtClean="0">
                <a:solidFill>
                  <a:srgbClr val="0000CC"/>
                </a:solidFill>
                <a:latin typeface="Times New Roman" pitchFamily="18" charset="0"/>
              </a:rPr>
              <a:t/>
            </a:r>
            <a:br>
              <a:rPr lang="pt-BR" sz="3600" smtClean="0">
                <a:solidFill>
                  <a:srgbClr val="0000CC"/>
                </a:solidFill>
                <a:latin typeface="Times New Roman" pitchFamily="18" charset="0"/>
              </a:rPr>
            </a:br>
            <a:r>
              <a:rPr lang="pt-BR" sz="6700" smtClean="0">
                <a:solidFill>
                  <a:srgbClr val="2106EC"/>
                </a:solidFill>
                <a:latin typeface="Times New Roman" pitchFamily="18" charset="0"/>
              </a:rPr>
              <a:t>XIN CHÂN THÀNH CÁM ƠN!</a:t>
            </a:r>
            <a:r>
              <a:rPr lang="pt-BR" sz="3600" dirty="0" smtClean="0">
                <a:solidFill>
                  <a:srgbClr val="2106EC"/>
                </a:solidFill>
                <a:latin typeface="Times New Roman" pitchFamily="18" charset="0"/>
              </a:rPr>
              <a:t/>
            </a:r>
            <a:br>
              <a:rPr lang="pt-BR" sz="3600" dirty="0" smtClean="0">
                <a:solidFill>
                  <a:srgbClr val="2106EC"/>
                </a:solidFill>
                <a:latin typeface="Times New Roman" pitchFamily="18" charset="0"/>
              </a:rPr>
            </a:br>
            <a:endParaRPr lang="en-US" sz="3200" i="1" dirty="0" smtClean="0">
              <a:solidFill>
                <a:srgbClr val="2106EC"/>
              </a:solidFill>
              <a:latin typeface="Times New Roman" pitchFamily="18" charset="0"/>
            </a:endParaRPr>
          </a:p>
        </p:txBody>
      </p:sp>
      <p:sp>
        <p:nvSpPr>
          <p:cNvPr id="29699" name="Line 4"/>
          <p:cNvSpPr>
            <a:spLocks noChangeShapeType="1"/>
          </p:cNvSpPr>
          <p:nvPr/>
        </p:nvSpPr>
        <p:spPr bwMode="auto">
          <a:xfrm>
            <a:off x="1676400" y="2743200"/>
            <a:ext cx="6172200" cy="0"/>
          </a:xfrm>
          <a:prstGeom prst="line">
            <a:avLst/>
          </a:prstGeom>
          <a:noFill/>
          <a:ln w="57150" cmpd="thickThin">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029200"/>
            <a:ext cx="27654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50292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228600"/>
            <a:ext cx="8243888" cy="1371600"/>
          </a:xfrm>
          <a:solidFill>
            <a:schemeClr val="accent1"/>
          </a:solidFill>
          <a:ln>
            <a:solidFill>
              <a:srgbClr val="FF00FF"/>
            </a:solidFill>
          </a:ln>
        </p:spPr>
        <p:txBody>
          <a:bodyPr/>
          <a:lstStyle/>
          <a:p>
            <a:pPr>
              <a:defRPr/>
            </a:pPr>
            <a:r>
              <a:rPr lang="pt-BR" sz="3200" dirty="0" smtClean="0">
                <a:solidFill>
                  <a:srgbClr val="FF0000"/>
                </a:solidFill>
                <a:latin typeface="Times New Roman" pitchFamily="18" charset="0"/>
                <a:cs typeface="Times New Roman" pitchFamily="18" charset="0"/>
              </a:rPr>
              <a:t>PHẠM VI ĐIỀU CHỈNH VÀ ĐỐI TƯỢNG ÁP DỤNG</a:t>
            </a:r>
            <a:endParaRPr lang="en-US" sz="3200" dirty="0">
              <a:solidFill>
                <a:srgbClr val="FF0000"/>
              </a:solidFill>
              <a:latin typeface="Times New Roman" pitchFamily="18" charset="0"/>
              <a:cs typeface="Times New Roman" pitchFamily="18" charset="0"/>
            </a:endParaRPr>
          </a:p>
        </p:txBody>
      </p:sp>
      <p:sp>
        <p:nvSpPr>
          <p:cNvPr id="52227" name="Rectangle 3"/>
          <p:cNvSpPr>
            <a:spLocks noGrp="1" noChangeArrowheads="1"/>
          </p:cNvSpPr>
          <p:nvPr>
            <p:ph type="body" idx="1"/>
          </p:nvPr>
        </p:nvSpPr>
        <p:spPr>
          <a:xfrm>
            <a:off x="381000" y="1905000"/>
            <a:ext cx="8229600" cy="4648200"/>
          </a:xfrm>
          <a:noFill/>
        </p:spPr>
        <p:txBody>
          <a:bodyPr/>
          <a:lstStyle/>
          <a:p>
            <a:pPr>
              <a:buFontTx/>
              <a:buNone/>
            </a:pPr>
            <a:r>
              <a:rPr lang="vi-VN" sz="2800" smtClean="0"/>
              <a:t>1. </a:t>
            </a:r>
            <a:r>
              <a:rPr lang="vi-VN" sz="2800" smtClean="0">
                <a:solidFill>
                  <a:srgbClr val="F33F59"/>
                </a:solidFill>
              </a:rPr>
              <a:t>Kiểm thực ba bước và lưu mẫu thức ăn </a:t>
            </a:r>
            <a:r>
              <a:rPr lang="vi-VN" sz="2800" smtClean="0"/>
              <a:t>được áp dụng đối với cơ sở kinh doanh dịch vụ ăn uống </a:t>
            </a:r>
            <a:r>
              <a:rPr lang="vi-VN" sz="2800" smtClean="0">
                <a:solidFill>
                  <a:srgbClr val="F33F59"/>
                </a:solidFill>
              </a:rPr>
              <a:t>bao gồm</a:t>
            </a:r>
            <a:r>
              <a:rPr lang="vi-VN" sz="2800" smtClean="0"/>
              <a:t>: cơ sở ch</a:t>
            </a:r>
            <a:r>
              <a:rPr lang="en-US" sz="2800" smtClean="0"/>
              <a:t>ế </a:t>
            </a:r>
            <a:r>
              <a:rPr lang="vi-VN" sz="2800" smtClean="0"/>
              <a:t>biến suất ăn sẵn; căng tin kinh doanh ăn uống, bếp ăn tập thể; bếp ăn, nhà hàng ăn uống của khách sạn, khu nghỉ dưỡng; nhà hàng ăn uống (sau đây gọi tắt là cơ sở).</a:t>
            </a:r>
            <a:endParaRPr lang="en-US" sz="2800" smtClean="0"/>
          </a:p>
          <a:p>
            <a:pPr>
              <a:buFontTx/>
              <a:buNone/>
            </a:pPr>
            <a:r>
              <a:rPr lang="vi-VN" sz="2800" smtClean="0"/>
              <a:t>2. Lưu mẫu thức ăn được áp dụng đối với </a:t>
            </a:r>
            <a:r>
              <a:rPr lang="vi-VN" sz="2800" smtClean="0">
                <a:solidFill>
                  <a:srgbClr val="F33F59"/>
                </a:solidFill>
              </a:rPr>
              <a:t>tất c</a:t>
            </a:r>
            <a:r>
              <a:rPr lang="en-US" sz="2800" smtClean="0">
                <a:solidFill>
                  <a:srgbClr val="F33F59"/>
                </a:solidFill>
              </a:rPr>
              <a:t>ả </a:t>
            </a:r>
            <a:r>
              <a:rPr lang="vi-VN" sz="2800" smtClean="0">
                <a:solidFill>
                  <a:srgbClr val="F33F59"/>
                </a:solidFill>
              </a:rPr>
              <a:t>các món ăn</a:t>
            </a:r>
            <a:r>
              <a:rPr lang="vi-VN" sz="2800" smtClean="0"/>
              <a:t> của b</a:t>
            </a:r>
            <a:r>
              <a:rPr lang="en-US" sz="2800" smtClean="0"/>
              <a:t>ữ</a:t>
            </a:r>
            <a:r>
              <a:rPr lang="vi-VN" sz="2800" smtClean="0"/>
              <a:t>a ăn từ </a:t>
            </a:r>
            <a:r>
              <a:rPr lang="vi-VN" sz="2800" smtClean="0">
                <a:solidFill>
                  <a:srgbClr val="F33F59"/>
                </a:solidFill>
              </a:rPr>
              <a:t>30 suất ăn trở lên</a:t>
            </a:r>
            <a:r>
              <a:rPr lang="vi-VN" sz="2800" smtClean="0"/>
              <a:t>.</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2226">
                                            <p:txEl>
                                              <p:charRg st="4294967295" end="4294967295"/>
                                            </p:txEl>
                                          </p:spTgt>
                                        </p:tgtEl>
                                        <p:attrNameLst>
                                          <p:attrName>style.visibility</p:attrName>
                                        </p:attrNameLst>
                                      </p:cBhvr>
                                      <p:to>
                                        <p:strVal val="visible"/>
                                      </p:to>
                                    </p:set>
                                    <p:anim calcmode="lin" valueType="num">
                                      <p:cBhvr>
                                        <p:cTn id="7" dur="500" fill="hold"/>
                                        <p:tgtEl>
                                          <p:spTgt spid="52226">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6">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6">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6">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p:cTn id="15" dur="500" fill="hold"/>
                                        <p:tgtEl>
                                          <p:spTgt spid="522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22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22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2227">
                                            <p:txEl>
                                              <p:pRg st="1" end="1"/>
                                            </p:txEl>
                                          </p:spTgt>
                                        </p:tgtEl>
                                        <p:attrNameLst>
                                          <p:attrName>style.visibility</p:attrName>
                                        </p:attrNameLst>
                                      </p:cBhvr>
                                      <p:to>
                                        <p:strVal val="visible"/>
                                      </p:to>
                                    </p:set>
                                    <p:anim calcmode="lin" valueType="num">
                                      <p:cBhvr>
                                        <p:cTn id="23" dur="500" fill="hold"/>
                                        <p:tgtEl>
                                          <p:spTgt spid="522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22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22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xit" presetSubtype="0" decel="100000" fill="hold" grpId="1" nodeType="clickEffect">
                                  <p:stCondLst>
                                    <p:cond delay="0"/>
                                  </p:stCondLst>
                                  <p:childTnLst>
                                    <p:anim calcmode="lin" valueType="num">
                                      <p:cBhvr>
                                        <p:cTn id="30" dur="500" fill="hold"/>
                                        <p:tgtEl>
                                          <p:spTgt spid="52226">
                                            <p:txEl>
                                              <p:charRg st="4294967295" end="429496729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1" dur="500" fill="hold"/>
                                        <p:tgtEl>
                                          <p:spTgt spid="52226">
                                            <p:txEl>
                                              <p:charRg st="4294967295" end="429496729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2" dur="500" fill="hold"/>
                                        <p:tgtEl>
                                          <p:spTgt spid="52226">
                                            <p:txEl>
                                              <p:charRg st="4294967295" end="4294967295"/>
                                            </p:txEl>
                                          </p:spTgt>
                                        </p:tgtEl>
                                        <p:attrNameLst>
                                          <p:attrName>ppt_x</p:attrName>
                                        </p:attrNameLst>
                                      </p:cBhvr>
                                      <p:tavLst>
                                        <p:tav tm="0">
                                          <p:val>
                                            <p:strVal val="ppt_x"/>
                                          </p:val>
                                        </p:tav>
                                        <p:tav tm="50000">
                                          <p:val>
                                            <p:strVal val="ppt_x"/>
                                          </p:val>
                                        </p:tav>
                                        <p:tav tm="100000">
                                          <p:val>
                                            <p:strVal val="ppt_x-.3"/>
                                          </p:val>
                                        </p:tav>
                                      </p:tavLst>
                                    </p:anim>
                                    <p:anim calcmode="lin" valueType="num">
                                      <p:cBhvr>
                                        <p:cTn id="33" dur="500" fill="hold"/>
                                        <p:tgtEl>
                                          <p:spTgt spid="52226">
                                            <p:txEl>
                                              <p:charRg st="4294967295" end="4294967295"/>
                                            </p:txEl>
                                          </p:spTgt>
                                        </p:tgtEl>
                                        <p:attrNameLst>
                                          <p:attrName>ppt_y</p:attrName>
                                        </p:attrNameLst>
                                      </p:cBhvr>
                                      <p:tavLst>
                                        <p:tav tm="0">
                                          <p:val>
                                            <p:strVal val="ppt_y"/>
                                          </p:val>
                                        </p:tav>
                                        <p:tav tm="100000">
                                          <p:val>
                                            <p:strVal val="ppt_y"/>
                                          </p:val>
                                        </p:tav>
                                      </p:tavLst>
                                    </p:anim>
                                    <p:set>
                                      <p:cBhvr>
                                        <p:cTn id="34" dur="1" fill="hold">
                                          <p:stCondLst>
                                            <p:cond delay="499"/>
                                          </p:stCondLst>
                                        </p:cTn>
                                        <p:tgtEl>
                                          <p:spTgt spid="52226">
                                            <p:txEl>
                                              <p:charRg st="4294967295" end="4294967295"/>
                                            </p:txEl>
                                          </p:spTgt>
                                        </p:tgtEl>
                                        <p:attrNameLst>
                                          <p:attrName>style.visibility</p:attrName>
                                        </p:attrNameLst>
                                      </p:cBhvr>
                                      <p:to>
                                        <p:strVal val="hidden"/>
                                      </p:to>
                                    </p:set>
                                  </p:childTnLst>
                                </p:cTn>
                              </p:par>
                              <p:par>
                                <p:cTn id="35" presetID="39" presetClass="exit" presetSubtype="0" decel="100000" fill="hold" grpId="1" nodeType="withEffect">
                                  <p:stCondLst>
                                    <p:cond delay="0"/>
                                  </p:stCondLst>
                                  <p:childTnLst>
                                    <p:anim calcmode="lin" valueType="num">
                                      <p:cBhvr>
                                        <p:cTn id="36" dur="500" fill="hold"/>
                                        <p:tgtEl>
                                          <p:spTgt spid="5222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7" dur="500" fill="hold"/>
                                        <p:tgtEl>
                                          <p:spTgt spid="5222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8" dur="500" fill="hold"/>
                                        <p:tgtEl>
                                          <p:spTgt spid="5222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9" dur="500" fill="hold"/>
                                        <p:tgtEl>
                                          <p:spTgt spid="52227">
                                            <p:txEl>
                                              <p:pRg st="0" end="0"/>
                                            </p:txEl>
                                          </p:spTgt>
                                        </p:tgtEl>
                                        <p:attrNameLst>
                                          <p:attrName>ppt_y</p:attrName>
                                        </p:attrNameLst>
                                      </p:cBhvr>
                                      <p:tavLst>
                                        <p:tav tm="0">
                                          <p:val>
                                            <p:strVal val="ppt_y"/>
                                          </p:val>
                                        </p:tav>
                                        <p:tav tm="100000">
                                          <p:val>
                                            <p:strVal val="ppt_y"/>
                                          </p:val>
                                        </p:tav>
                                      </p:tavLst>
                                    </p:anim>
                                    <p:set>
                                      <p:cBhvr>
                                        <p:cTn id="40" dur="1" fill="hold">
                                          <p:stCondLst>
                                            <p:cond delay="499"/>
                                          </p:stCondLst>
                                        </p:cTn>
                                        <p:tgtEl>
                                          <p:spTgt spid="52227">
                                            <p:txEl>
                                              <p:pRg st="0" end="0"/>
                                            </p:txEl>
                                          </p:spTgt>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fill="hold"/>
                                        <p:tgtEl>
                                          <p:spTgt spid="5222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5222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5222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52227">
                                            <p:txEl>
                                              <p:pRg st="1" end="1"/>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5222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6" grpId="1"/>
      <p:bldP spid="52227" grpId="0" build="p"/>
      <p:bldP spid="52227"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42913" y="304800"/>
            <a:ext cx="8243887" cy="609600"/>
          </a:xfrm>
          <a:solidFill>
            <a:schemeClr val="accent1"/>
          </a:solidFill>
          <a:ln>
            <a:solidFill>
              <a:srgbClr val="FF00FF"/>
            </a:solidFill>
          </a:ln>
        </p:spPr>
        <p:txBody>
          <a:bodyPr/>
          <a:lstStyle/>
          <a:p>
            <a:pPr eaLnBrk="1" hangingPunct="1"/>
            <a:r>
              <a:rPr lang="en-US" sz="3200" b="1" smtClean="0">
                <a:solidFill>
                  <a:srgbClr val="FF0000"/>
                </a:solidFill>
                <a:effectLst/>
                <a:latin typeface="Times New Roman" pitchFamily="18" charset="0"/>
                <a:cs typeface="Times New Roman" pitchFamily="18" charset="0"/>
              </a:rPr>
              <a:t>GIẢI THÍCH TỪ NGỮ</a:t>
            </a:r>
          </a:p>
        </p:txBody>
      </p:sp>
      <p:sp>
        <p:nvSpPr>
          <p:cNvPr id="52227" name="Rectangle 3"/>
          <p:cNvSpPr>
            <a:spLocks noGrp="1" noChangeArrowheads="1"/>
          </p:cNvSpPr>
          <p:nvPr>
            <p:ph type="body" idx="1"/>
          </p:nvPr>
        </p:nvSpPr>
        <p:spPr>
          <a:xfrm>
            <a:off x="533400" y="1143000"/>
            <a:ext cx="8229600" cy="5486400"/>
          </a:xfrm>
          <a:noFill/>
        </p:spPr>
        <p:txBody>
          <a:bodyPr/>
          <a:lstStyle/>
          <a:p>
            <a:pPr algn="just">
              <a:buFontTx/>
              <a:buNone/>
            </a:pPr>
            <a:r>
              <a:rPr lang="vi-VN" smtClean="0">
                <a:latin typeface="Times New Roman" pitchFamily="18" charset="0"/>
                <a:cs typeface="Times New Roman" pitchFamily="18" charset="0"/>
              </a:rPr>
              <a:t>1. Kiểm thực ba bước là việc </a:t>
            </a:r>
            <a:r>
              <a:rPr lang="vi-VN" smtClean="0">
                <a:solidFill>
                  <a:srgbClr val="F33F59"/>
                </a:solidFill>
                <a:latin typeface="Times New Roman" pitchFamily="18" charset="0"/>
                <a:cs typeface="Times New Roman" pitchFamily="18" charset="0"/>
              </a:rPr>
              <a:t>thực hiện kiểm tra</a:t>
            </a:r>
            <a:r>
              <a:rPr lang="en-US" smtClean="0">
                <a:solidFill>
                  <a:srgbClr val="F33F59"/>
                </a:solidFill>
                <a:latin typeface="Times New Roman" pitchFamily="18" charset="0"/>
                <a:cs typeface="Times New Roman" pitchFamily="18" charset="0"/>
              </a:rPr>
              <a:t>, </a:t>
            </a:r>
            <a:r>
              <a:rPr lang="vi-VN" smtClean="0">
                <a:solidFill>
                  <a:srgbClr val="F33F59"/>
                </a:solidFill>
                <a:latin typeface="Times New Roman" pitchFamily="18" charset="0"/>
                <a:cs typeface="Times New Roman" pitchFamily="18" charset="0"/>
              </a:rPr>
              <a:t>ghi chép</a:t>
            </a:r>
            <a:r>
              <a:rPr lang="vi-VN" smtClean="0">
                <a:latin typeface="Times New Roman" pitchFamily="18" charset="0"/>
                <a:cs typeface="Times New Roman" pitchFamily="18" charset="0"/>
              </a:rPr>
              <a:t> và </a:t>
            </a:r>
            <a:r>
              <a:rPr lang="vi-VN" smtClean="0">
                <a:solidFill>
                  <a:srgbClr val="F33F59"/>
                </a:solidFill>
                <a:latin typeface="Times New Roman" pitchFamily="18" charset="0"/>
                <a:cs typeface="Times New Roman" pitchFamily="18" charset="0"/>
              </a:rPr>
              <a:t>lưu giữ tài liệu tại cơ sở </a:t>
            </a:r>
            <a:r>
              <a:rPr lang="vi-VN" smtClean="0">
                <a:latin typeface="Times New Roman" pitchFamily="18" charset="0"/>
                <a:cs typeface="Times New Roman" pitchFamily="18" charset="0"/>
              </a:rPr>
              <a:t>ghi chép nhằm </a:t>
            </a:r>
            <a:r>
              <a:rPr lang="vi-VN" smtClean="0">
                <a:solidFill>
                  <a:srgbClr val="F33F59"/>
                </a:solidFill>
                <a:latin typeface="Times New Roman" pitchFamily="18" charset="0"/>
                <a:cs typeface="Times New Roman" pitchFamily="18" charset="0"/>
              </a:rPr>
              <a:t>kiểm soát </a:t>
            </a:r>
            <a:r>
              <a:rPr lang="vi-VN" smtClean="0">
                <a:latin typeface="Times New Roman" pitchFamily="18" charset="0"/>
                <a:cs typeface="Times New Roman" pitchFamily="18" charset="0"/>
              </a:rPr>
              <a:t>an toàn thực phẩm trong </a:t>
            </a:r>
            <a:r>
              <a:rPr lang="vi-VN" smtClean="0">
                <a:solidFill>
                  <a:srgbClr val="F33F59"/>
                </a:solidFill>
                <a:latin typeface="Times New Roman" pitchFamily="18" charset="0"/>
                <a:cs typeface="Times New Roman" pitchFamily="18" charset="0"/>
              </a:rPr>
              <a:t>suốt quá trình từ khi nhập nguyên liệu</a:t>
            </a:r>
            <a:r>
              <a:rPr lang="vi-VN" smtClean="0">
                <a:latin typeface="Times New Roman" pitchFamily="18" charset="0"/>
                <a:cs typeface="Times New Roman" pitchFamily="18" charset="0"/>
              </a:rPr>
              <a:t>, thực phẩm, sơ chế, chế biến, phân chia, b</a:t>
            </a:r>
            <a:r>
              <a:rPr lang="en-US" smtClean="0">
                <a:latin typeface="Times New Roman" pitchFamily="18" charset="0"/>
                <a:cs typeface="Times New Roman" pitchFamily="18" charset="0"/>
              </a:rPr>
              <a:t>ả</a:t>
            </a:r>
            <a:r>
              <a:rPr lang="vi-VN" smtClean="0">
                <a:latin typeface="Times New Roman" pitchFamily="18" charset="0"/>
                <a:cs typeface="Times New Roman" pitchFamily="18" charset="0"/>
              </a:rPr>
              <a:t>o quản và vận chuyển thức ăn cho </a:t>
            </a:r>
            <a:r>
              <a:rPr lang="vi-VN" smtClean="0">
                <a:solidFill>
                  <a:srgbClr val="F33F59"/>
                </a:solidFill>
                <a:latin typeface="Times New Roman" pitchFamily="18" charset="0"/>
                <a:cs typeface="Times New Roman" pitchFamily="18" charset="0"/>
              </a:rPr>
              <a:t>đến khi ăn uống tại cơ sở.</a:t>
            </a:r>
            <a:endParaRPr lang="en-US" smtClean="0">
              <a:solidFill>
                <a:srgbClr val="F33F59"/>
              </a:solidFill>
              <a:latin typeface="Times New Roman" pitchFamily="18" charset="0"/>
              <a:cs typeface="Times New Roman" pitchFamily="18" charset="0"/>
            </a:endParaRPr>
          </a:p>
          <a:p>
            <a:pPr algn="just">
              <a:buFontTx/>
              <a:buNone/>
            </a:pPr>
            <a:r>
              <a:rPr lang="vi-VN" smtClean="0">
                <a:latin typeface="Times New Roman" pitchFamily="18" charset="0"/>
                <a:cs typeface="Times New Roman" pitchFamily="18" charset="0"/>
              </a:rPr>
              <a:t>2. Lưu mẫu thức ăn là </a:t>
            </a:r>
            <a:r>
              <a:rPr lang="vi-VN" smtClean="0">
                <a:solidFill>
                  <a:srgbClr val="F33F59"/>
                </a:solidFill>
                <a:latin typeface="Times New Roman" pitchFamily="18" charset="0"/>
                <a:cs typeface="Times New Roman" pitchFamily="18" charset="0"/>
              </a:rPr>
              <a:t>việc lấy mẫu, bảo quản, ghi chép, lưu giữ tài liệu liên quan </a:t>
            </a:r>
            <a:r>
              <a:rPr lang="vi-VN" smtClean="0">
                <a:latin typeface="Times New Roman" pitchFamily="18" charset="0"/>
                <a:cs typeface="Times New Roman" pitchFamily="18" charset="0"/>
              </a:rPr>
              <a:t>đối với thức ăn được chế biến hoặc được cung cấp để ăn uống tại cơ sở.</a:t>
            </a:r>
            <a:endParaRPr lang="en-US" smtClean="0">
              <a:latin typeface="Times New Roman" pitchFamily="18" charset="0"/>
              <a:cs typeface="Times New Roman" pitchFamily="18" charset="0"/>
            </a:endParaRPr>
          </a:p>
          <a:p>
            <a:pPr algn="just" eaLnBrk="1" hangingPunct="1"/>
            <a:endParaRPr lang="en-US"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2226">
                                            <p:txEl>
                                              <p:charRg st="4294967295" end="4294967295"/>
                                            </p:txEl>
                                          </p:spTgt>
                                        </p:tgtEl>
                                        <p:attrNameLst>
                                          <p:attrName>style.visibility</p:attrName>
                                        </p:attrNameLst>
                                      </p:cBhvr>
                                      <p:to>
                                        <p:strVal val="visible"/>
                                      </p:to>
                                    </p:set>
                                    <p:anim calcmode="lin" valueType="num">
                                      <p:cBhvr>
                                        <p:cTn id="7" dur="500" fill="hold"/>
                                        <p:tgtEl>
                                          <p:spTgt spid="52226">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6">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6">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6">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p:cTn id="15" dur="500" fill="hold"/>
                                        <p:tgtEl>
                                          <p:spTgt spid="522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22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22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2227">
                                            <p:txEl>
                                              <p:pRg st="1" end="1"/>
                                            </p:txEl>
                                          </p:spTgt>
                                        </p:tgtEl>
                                        <p:attrNameLst>
                                          <p:attrName>style.visibility</p:attrName>
                                        </p:attrNameLst>
                                      </p:cBhvr>
                                      <p:to>
                                        <p:strVal val="visible"/>
                                      </p:to>
                                    </p:set>
                                    <p:anim calcmode="lin" valueType="num">
                                      <p:cBhvr>
                                        <p:cTn id="23" dur="500" fill="hold"/>
                                        <p:tgtEl>
                                          <p:spTgt spid="522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22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22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xit" presetSubtype="0" decel="100000" fill="hold" grpId="1" nodeType="clickEffect">
                                  <p:stCondLst>
                                    <p:cond delay="0"/>
                                  </p:stCondLst>
                                  <p:childTnLst>
                                    <p:anim calcmode="lin" valueType="num">
                                      <p:cBhvr>
                                        <p:cTn id="30" dur="500" fill="hold"/>
                                        <p:tgtEl>
                                          <p:spTgt spid="52226">
                                            <p:txEl>
                                              <p:charRg st="4294967295" end="429496729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1" dur="500" fill="hold"/>
                                        <p:tgtEl>
                                          <p:spTgt spid="52226">
                                            <p:txEl>
                                              <p:charRg st="4294967295" end="429496729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2" dur="500" fill="hold"/>
                                        <p:tgtEl>
                                          <p:spTgt spid="52226">
                                            <p:txEl>
                                              <p:charRg st="4294967295" end="4294967295"/>
                                            </p:txEl>
                                          </p:spTgt>
                                        </p:tgtEl>
                                        <p:attrNameLst>
                                          <p:attrName>ppt_x</p:attrName>
                                        </p:attrNameLst>
                                      </p:cBhvr>
                                      <p:tavLst>
                                        <p:tav tm="0">
                                          <p:val>
                                            <p:strVal val="ppt_x"/>
                                          </p:val>
                                        </p:tav>
                                        <p:tav tm="50000">
                                          <p:val>
                                            <p:strVal val="ppt_x"/>
                                          </p:val>
                                        </p:tav>
                                        <p:tav tm="100000">
                                          <p:val>
                                            <p:strVal val="ppt_x-.3"/>
                                          </p:val>
                                        </p:tav>
                                      </p:tavLst>
                                    </p:anim>
                                    <p:anim calcmode="lin" valueType="num">
                                      <p:cBhvr>
                                        <p:cTn id="33" dur="500" fill="hold"/>
                                        <p:tgtEl>
                                          <p:spTgt spid="52226">
                                            <p:txEl>
                                              <p:charRg st="4294967295" end="4294967295"/>
                                            </p:txEl>
                                          </p:spTgt>
                                        </p:tgtEl>
                                        <p:attrNameLst>
                                          <p:attrName>ppt_y</p:attrName>
                                        </p:attrNameLst>
                                      </p:cBhvr>
                                      <p:tavLst>
                                        <p:tav tm="0">
                                          <p:val>
                                            <p:strVal val="ppt_y"/>
                                          </p:val>
                                        </p:tav>
                                        <p:tav tm="100000">
                                          <p:val>
                                            <p:strVal val="ppt_y"/>
                                          </p:val>
                                        </p:tav>
                                      </p:tavLst>
                                    </p:anim>
                                    <p:set>
                                      <p:cBhvr>
                                        <p:cTn id="34" dur="1" fill="hold">
                                          <p:stCondLst>
                                            <p:cond delay="499"/>
                                          </p:stCondLst>
                                        </p:cTn>
                                        <p:tgtEl>
                                          <p:spTgt spid="52226">
                                            <p:txEl>
                                              <p:charRg st="4294967295" end="4294967295"/>
                                            </p:txEl>
                                          </p:spTgt>
                                        </p:tgtEl>
                                        <p:attrNameLst>
                                          <p:attrName>style.visibility</p:attrName>
                                        </p:attrNameLst>
                                      </p:cBhvr>
                                      <p:to>
                                        <p:strVal val="hidden"/>
                                      </p:to>
                                    </p:set>
                                  </p:childTnLst>
                                </p:cTn>
                              </p:par>
                              <p:par>
                                <p:cTn id="35" presetID="39" presetClass="exit" presetSubtype="0" decel="100000" fill="hold" grpId="1" nodeType="withEffect">
                                  <p:stCondLst>
                                    <p:cond delay="0"/>
                                  </p:stCondLst>
                                  <p:childTnLst>
                                    <p:anim calcmode="lin" valueType="num">
                                      <p:cBhvr>
                                        <p:cTn id="36" dur="500" fill="hold"/>
                                        <p:tgtEl>
                                          <p:spTgt spid="5222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7" dur="500" fill="hold"/>
                                        <p:tgtEl>
                                          <p:spTgt spid="5222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8" dur="500" fill="hold"/>
                                        <p:tgtEl>
                                          <p:spTgt spid="5222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9" dur="500" fill="hold"/>
                                        <p:tgtEl>
                                          <p:spTgt spid="52227">
                                            <p:txEl>
                                              <p:pRg st="0" end="0"/>
                                            </p:txEl>
                                          </p:spTgt>
                                        </p:tgtEl>
                                        <p:attrNameLst>
                                          <p:attrName>ppt_y</p:attrName>
                                        </p:attrNameLst>
                                      </p:cBhvr>
                                      <p:tavLst>
                                        <p:tav tm="0">
                                          <p:val>
                                            <p:strVal val="ppt_y"/>
                                          </p:val>
                                        </p:tav>
                                        <p:tav tm="100000">
                                          <p:val>
                                            <p:strVal val="ppt_y"/>
                                          </p:val>
                                        </p:tav>
                                      </p:tavLst>
                                    </p:anim>
                                    <p:set>
                                      <p:cBhvr>
                                        <p:cTn id="40" dur="1" fill="hold">
                                          <p:stCondLst>
                                            <p:cond delay="499"/>
                                          </p:stCondLst>
                                        </p:cTn>
                                        <p:tgtEl>
                                          <p:spTgt spid="52227">
                                            <p:txEl>
                                              <p:pRg st="0" end="0"/>
                                            </p:txEl>
                                          </p:spTgt>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fill="hold"/>
                                        <p:tgtEl>
                                          <p:spTgt spid="5222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5222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5222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52227">
                                            <p:txEl>
                                              <p:pRg st="1" end="1"/>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5222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6" grpId="1"/>
      <p:bldP spid="52227" grpId="0" build="p"/>
      <p:bldP spid="52227"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1371600"/>
            <a:ext cx="8229600" cy="4648200"/>
          </a:xfrm>
        </p:spPr>
        <p:txBody>
          <a:bodyPr/>
          <a:lstStyle/>
          <a:p>
            <a:pPr marL="609600" indent="-609600" eaLnBrk="1" hangingPunct="1">
              <a:lnSpc>
                <a:spcPct val="90000"/>
              </a:lnSpc>
              <a:buFontTx/>
              <a:buNone/>
            </a:pPr>
            <a:r>
              <a:rPr lang="en-US" sz="2800" b="1" smtClean="0">
                <a:solidFill>
                  <a:srgbClr val="FF0000"/>
                </a:solidFill>
              </a:rPr>
              <a:t>I. </a:t>
            </a:r>
            <a:r>
              <a:rPr lang="vi-VN" sz="2800" b="1" smtClean="0">
                <a:solidFill>
                  <a:srgbClr val="FF0000"/>
                </a:solidFill>
              </a:rPr>
              <a:t>Bước 1: kiểm tra trước khi chế biến thức ăn</a:t>
            </a:r>
            <a:endParaRPr lang="en-US" sz="2800" smtClean="0"/>
          </a:p>
          <a:p>
            <a:pPr marL="609600" indent="-609600" eaLnBrk="1" hangingPunct="1">
              <a:lnSpc>
                <a:spcPct val="90000"/>
              </a:lnSpc>
              <a:buFontTx/>
              <a:buNone/>
            </a:pPr>
            <a:r>
              <a:rPr lang="en-US" sz="2800" smtClean="0"/>
              <a:t>1</a:t>
            </a:r>
            <a:r>
              <a:rPr lang="vi-VN" sz="2800" smtClean="0"/>
              <a:t>. Thực phẩm nhập vào để chế biến tại bếp ăn của cơ sở</a:t>
            </a:r>
            <a:endParaRPr lang="en-US" sz="2800" smtClean="0"/>
          </a:p>
          <a:p>
            <a:pPr marL="609600" indent="-609600" eaLnBrk="1" hangingPunct="1">
              <a:lnSpc>
                <a:spcPct val="90000"/>
              </a:lnSpc>
              <a:buFontTx/>
              <a:buNone/>
            </a:pPr>
            <a:r>
              <a:rPr lang="en-US" sz="2800" smtClean="0"/>
              <a:t>2</a:t>
            </a:r>
            <a:r>
              <a:rPr lang="vi-VN" sz="2800" smtClean="0"/>
              <a:t>. Thông tin kiểm tra trước khi chế biến (Bước 1) được ghi chép vào M</a:t>
            </a:r>
            <a:r>
              <a:rPr lang="en-US" sz="2800" smtClean="0"/>
              <a:t>ẫ</a:t>
            </a:r>
            <a:r>
              <a:rPr lang="vi-VN" sz="2800" smtClean="0"/>
              <a:t>u số 1, Phụ lục 1: M</a:t>
            </a:r>
            <a:r>
              <a:rPr lang="en-US" sz="2800" smtClean="0"/>
              <a:t>ẫ</a:t>
            </a:r>
            <a:r>
              <a:rPr lang="vi-VN" sz="2800" smtClean="0"/>
              <a:t>u </a:t>
            </a:r>
            <a:r>
              <a:rPr lang="en-US" sz="2800" smtClean="0"/>
              <a:t>b</a:t>
            </a:r>
            <a:r>
              <a:rPr lang="vi-VN" sz="2800" smtClean="0"/>
              <a:t>iểu ghi chép kiểm thực ba bước</a:t>
            </a:r>
            <a:endParaRPr lang="en-US" sz="2500" smtClean="0">
              <a:solidFill>
                <a:schemeClr val="tx2"/>
              </a:solidFill>
              <a:latin typeface="Arial" charset="0"/>
            </a:endParaRPr>
          </a:p>
        </p:txBody>
      </p:sp>
      <p:sp>
        <p:nvSpPr>
          <p:cNvPr id="7171" name="Rectangle 4"/>
          <p:cNvSpPr>
            <a:spLocks noGrp="1" noChangeArrowheads="1"/>
          </p:cNvSpPr>
          <p:nvPr>
            <p:ph type="title"/>
          </p:nvPr>
        </p:nvSpPr>
        <p:spPr>
          <a:xfrm>
            <a:off x="442913" y="304800"/>
            <a:ext cx="8243887" cy="762000"/>
          </a:xfrm>
          <a:solidFill>
            <a:schemeClr val="accent1"/>
          </a:solidFill>
          <a:ln>
            <a:solidFill>
              <a:srgbClr val="E56DAC"/>
            </a:solidFill>
          </a:ln>
        </p:spPr>
        <p:txBody>
          <a:bodyPr/>
          <a:lstStyle/>
          <a:p>
            <a:pPr eaLnBrk="1" hangingPunct="1"/>
            <a:r>
              <a:rPr lang="en-US" sz="3600" b="1" smtClean="0">
                <a:solidFill>
                  <a:srgbClr val="FF0000"/>
                </a:solidFill>
                <a:effectLst/>
                <a:latin typeface="Times New Roman" pitchFamily="18" charset="0"/>
                <a:cs typeface="Times New Roman" pitchFamily="18" charset="0"/>
              </a:rPr>
              <a:t>KIỂM THỰC BA BƯỚC</a:t>
            </a: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304800" y="2286000"/>
            <a:ext cx="8382000" cy="4114800"/>
          </a:xfrm>
        </p:spPr>
        <p:txBody>
          <a:bodyPr/>
          <a:lstStyle/>
          <a:p>
            <a:pPr eaLnBrk="1" hangingPunct="1">
              <a:buFontTx/>
              <a:buNone/>
            </a:pPr>
            <a:endParaRPr lang="en-US" sz="2400" smtClean="0">
              <a:solidFill>
                <a:srgbClr val="2106EC"/>
              </a:solidFill>
              <a:latin typeface="Times New Roman" pitchFamily="18" charset="0"/>
              <a:cs typeface="Times New Roman" pitchFamily="18" charset="0"/>
            </a:endParaRPr>
          </a:p>
        </p:txBody>
      </p:sp>
      <p:sp>
        <p:nvSpPr>
          <p:cNvPr id="8195" name="Title 3"/>
          <p:cNvSpPr>
            <a:spLocks noGrp="1"/>
          </p:cNvSpPr>
          <p:nvPr>
            <p:ph type="title"/>
          </p:nvPr>
        </p:nvSpPr>
        <p:spPr>
          <a:xfrm>
            <a:off x="457200" y="533400"/>
            <a:ext cx="8243888" cy="1600200"/>
          </a:xfrm>
        </p:spPr>
        <p:txBody>
          <a:bodyPr/>
          <a:lstStyle/>
          <a:p>
            <a:pPr algn="l"/>
            <a:r>
              <a:rPr lang="en-US" sz="2400" smtClean="0">
                <a:solidFill>
                  <a:srgbClr val="2106EC"/>
                </a:solidFill>
                <a:effectLst/>
                <a:latin typeface="Times New Roman" pitchFamily="18" charset="0"/>
                <a:cs typeface="Times New Roman" pitchFamily="18" charset="0"/>
              </a:rPr>
              <a:t/>
            </a:r>
            <a:br>
              <a:rPr lang="en-US" sz="2400" smtClean="0">
                <a:solidFill>
                  <a:srgbClr val="2106EC"/>
                </a:solidFill>
                <a:effectLst/>
                <a:latin typeface="Times New Roman" pitchFamily="18" charset="0"/>
                <a:cs typeface="Times New Roman" pitchFamily="18" charset="0"/>
              </a:rPr>
            </a:br>
            <a:r>
              <a:rPr lang="vi-VN" sz="2400" smtClean="0">
                <a:solidFill>
                  <a:srgbClr val="2106EC"/>
                </a:solidFill>
                <a:effectLst/>
                <a:latin typeface="Times New Roman" pitchFamily="18" charset="0"/>
                <a:cs typeface="Times New Roman" pitchFamily="18" charset="0"/>
              </a:rPr>
              <a:t> </a:t>
            </a:r>
            <a:r>
              <a:rPr lang="vi-VN" sz="2400" smtClean="0">
                <a:solidFill>
                  <a:srgbClr val="FF0000"/>
                </a:solidFill>
                <a:effectLst/>
                <a:latin typeface="Times New Roman" pitchFamily="18" charset="0"/>
                <a:cs typeface="Times New Roman" pitchFamily="18" charset="0"/>
              </a:rPr>
              <a:t>1. </a:t>
            </a:r>
            <a:r>
              <a:rPr lang="en-US" sz="2400" smtClean="0">
                <a:solidFill>
                  <a:srgbClr val="FF0000"/>
                </a:solidFill>
                <a:effectLst/>
                <a:latin typeface="Times New Roman" pitchFamily="18" charset="0"/>
                <a:cs typeface="Times New Roman" pitchFamily="18" charset="0"/>
              </a:rPr>
              <a:t>Đối với thực phẩm chế biến ngay</a:t>
            </a:r>
            <a:r>
              <a:rPr lang="vi-VN" sz="2400" smtClean="0">
                <a:solidFill>
                  <a:srgbClr val="FF0000"/>
                </a:solidFill>
                <a:effectLst/>
                <a:latin typeface="Times New Roman" pitchFamily="18" charset="0"/>
                <a:cs typeface="Times New Roman" pitchFamily="18" charset="0"/>
              </a:rPr>
              <a:t>: </a:t>
            </a:r>
            <a:r>
              <a:rPr lang="en-US" sz="2400" smtClean="0">
                <a:solidFill>
                  <a:srgbClr val="2106EC"/>
                </a:solidFill>
                <a:effectLst/>
                <a:latin typeface="Times New Roman" pitchFamily="18" charset="0"/>
                <a:cs typeface="Times New Roman" pitchFamily="18" charset="0"/>
              </a:rPr>
              <a:t/>
            </a:r>
            <a:br>
              <a:rPr lang="en-US" sz="2400" smtClean="0">
                <a:solidFill>
                  <a:srgbClr val="2106EC"/>
                </a:solidFill>
                <a:effectLst/>
                <a:latin typeface="Times New Roman" pitchFamily="18" charset="0"/>
                <a:cs typeface="Times New Roman" pitchFamily="18" charset="0"/>
              </a:rPr>
            </a:br>
            <a:r>
              <a:rPr lang="en-US" sz="2400" smtClean="0">
                <a:solidFill>
                  <a:srgbClr val="2106EC"/>
                </a:solidFill>
                <a:effectLst/>
                <a:latin typeface="Times New Roman" pitchFamily="18" charset="0"/>
                <a:cs typeface="Times New Roman" pitchFamily="18" charset="0"/>
              </a:rPr>
              <a:t>a</a:t>
            </a:r>
            <a:r>
              <a:rPr lang="vi-VN" sz="2400" smtClean="0">
                <a:solidFill>
                  <a:srgbClr val="2106EC"/>
                </a:solidFill>
                <a:effectLst/>
                <a:latin typeface="Times New Roman" pitchFamily="18" charset="0"/>
                <a:cs typeface="Times New Roman" pitchFamily="18" charset="0"/>
              </a:rPr>
              <a:t>) Kiểm tra về chủng loại và giấy tờ đi kèm đối với mỗi loại sản phẩm (chứng nhận về nguồn gốc, xuất xứ, hợp đồn</a:t>
            </a:r>
            <a:r>
              <a:rPr lang="en-US" sz="2400" smtClean="0">
                <a:solidFill>
                  <a:srgbClr val="2106EC"/>
                </a:solidFill>
                <a:effectLst/>
                <a:latin typeface="Times New Roman" pitchFamily="18" charset="0"/>
                <a:cs typeface="Times New Roman" pitchFamily="18" charset="0"/>
              </a:rPr>
              <a:t>g </a:t>
            </a:r>
            <a:r>
              <a:rPr lang="vi-VN" sz="2400" smtClean="0">
                <a:solidFill>
                  <a:srgbClr val="2106EC"/>
                </a:solidFill>
                <a:effectLst/>
                <a:latin typeface="Times New Roman" pitchFamily="18" charset="0"/>
                <a:cs typeface="Times New Roman" pitchFamily="18" charset="0"/>
              </a:rPr>
              <a:t>mua bán, hóa đơn và các giấy tờ khác có liên quan). </a:t>
            </a:r>
            <a:r>
              <a:rPr lang="en-US" sz="2400" smtClean="0">
                <a:solidFill>
                  <a:srgbClr val="2106EC"/>
                </a:solidFill>
                <a:effectLst/>
                <a:latin typeface="Times New Roman" pitchFamily="18" charset="0"/>
                <a:cs typeface="Times New Roman" pitchFamily="18" charset="0"/>
              </a:rPr>
              <a:t/>
            </a:r>
            <a:br>
              <a:rPr lang="en-US" sz="2400" smtClean="0">
                <a:solidFill>
                  <a:srgbClr val="2106EC"/>
                </a:solidFill>
                <a:effectLst/>
                <a:latin typeface="Times New Roman" pitchFamily="18" charset="0"/>
                <a:cs typeface="Times New Roman" pitchFamily="18" charset="0"/>
              </a:rPr>
            </a:br>
            <a:endParaRPr lang="en-US" sz="2400" smtClean="0">
              <a:solidFill>
                <a:srgbClr val="2106EC"/>
              </a:solidFill>
              <a:effectLst/>
              <a:latin typeface="Times New Roman" pitchFamily="18" charset="0"/>
              <a:cs typeface="Times New Roman" pitchFamily="18" charset="0"/>
            </a:endParaRPr>
          </a:p>
        </p:txBody>
      </p:sp>
      <p:pic>
        <p:nvPicPr>
          <p:cNvPr id="8196" name="Picture 2" descr="Káº¿t quáº£ hÃ¬nh áº£nh cho nÆ¡i tiáº¿p nháº­n thá»±c pháº©m báº¿p máº§m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7">
                                            <p:txEl>
                                              <p:pRg st="0" end="0"/>
                                            </p:txEl>
                                          </p:spTgt>
                                        </p:tgtEl>
                                        <p:attrNameLst>
                                          <p:attrName>ppt_y</p:attrName>
                                        </p:attrNameLst>
                                      </p:cBhvr>
                                      <p:tavLst>
                                        <p:tav tm="0">
                                          <p:val>
                                            <p:strVal val="#ppt_y"/>
                                          </p:val>
                                        </p:tav>
                                        <p:tav tm="100000">
                                          <p:val>
                                            <p:strVal val="#ppt_y"/>
                                          </p:val>
                                        </p:tav>
                                      </p:tavLst>
                                    </p:anim>
                                  </p:childTnLst>
                                </p:cTn>
                              </p:par>
                              <p:par>
                                <p:cTn id="11" presetID="39" presetClass="exit" presetSubtype="0" decel="100000" fill="hold" grpId="1" nodeType="withEffect" nodePh="1">
                                  <p:stCondLst>
                                    <p:cond delay="0"/>
                                  </p:stCondLst>
                                  <p:endCondLst>
                                    <p:cond evt="begin" delay="0">
                                      <p:tn val="11"/>
                                    </p:cond>
                                  </p:endCondLst>
                                  <p:childTnLst>
                                    <p:anim calcmode="lin" valueType="num">
                                      <p:cBhvr>
                                        <p:cTn id="12" dur="500" fill="hold"/>
                                        <p:tgtEl>
                                          <p:spTgt spid="5222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 dur="500" fill="hold"/>
                                        <p:tgtEl>
                                          <p:spTgt spid="5222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 dur="500" fill="hold"/>
                                        <p:tgtEl>
                                          <p:spTgt spid="5222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 dur="500" fill="hold"/>
                                        <p:tgtEl>
                                          <p:spTgt spid="52227">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5222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7"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371600"/>
            <a:ext cx="8229600" cy="5105400"/>
          </a:xfrm>
        </p:spPr>
        <p:txBody>
          <a:bodyPr/>
          <a:lstStyle/>
          <a:p>
            <a:pPr algn="just">
              <a:buFontTx/>
              <a:buNone/>
            </a:pPr>
            <a:r>
              <a:rPr lang="vi-VN" sz="2600" smtClean="0">
                <a:latin typeface="Times New Roman" pitchFamily="18" charset="0"/>
                <a:cs typeface="Times New Roman" pitchFamily="18" charset="0"/>
              </a:rPr>
              <a:t>- Loại thực phẩm tươi sống, thực phẩm đông lạnh: tên thực phẩm, khối lượng, </a:t>
            </a:r>
            <a:r>
              <a:rPr lang="vi-VN" sz="2600" smtClean="0">
                <a:solidFill>
                  <a:srgbClr val="FF0000"/>
                </a:solidFill>
                <a:latin typeface="Times New Roman" pitchFamily="18" charset="0"/>
                <a:cs typeface="Times New Roman" pitchFamily="18" charset="0"/>
              </a:rPr>
              <a:t>giấy chứng nhận kiểm dịch động vật</a:t>
            </a:r>
            <a:r>
              <a:rPr lang="vi-VN" sz="2600" smtClean="0">
                <a:latin typeface="Times New Roman" pitchFamily="18" charset="0"/>
                <a:cs typeface="Times New Roman" pitchFamily="18" charset="0"/>
              </a:rPr>
              <a:t>; </a:t>
            </a:r>
            <a:r>
              <a:rPr lang="vi-VN" sz="2600" smtClean="0">
                <a:solidFill>
                  <a:srgbClr val="FF0000"/>
                </a:solidFill>
                <a:latin typeface="Times New Roman" pitchFamily="18" charset="0"/>
                <a:cs typeface="Times New Roman" pitchFamily="18" charset="0"/>
              </a:rPr>
              <a:t>thông tin trên nhãn </a:t>
            </a:r>
            <a:r>
              <a:rPr lang="vi-VN" sz="2600" smtClean="0">
                <a:latin typeface="Times New Roman" pitchFamily="18" charset="0"/>
                <a:cs typeface="Times New Roman" pitchFamily="18" charset="0"/>
              </a:rPr>
              <a:t>sản phẩm</a:t>
            </a:r>
            <a:r>
              <a:rPr lang="en-US" sz="2600" smtClean="0">
                <a:latin typeface="Times New Roman" pitchFamily="18" charset="0"/>
                <a:cs typeface="Times New Roman" pitchFamily="18" charset="0"/>
              </a:rPr>
              <a:t> (tên sản phẩm, nhà sản xuất, địa chỉ sản xuất, ngày sản xuất, hạn dùng, quy cách đóng gói, khối lượng, yêu cầu bảo quản)...</a:t>
            </a:r>
          </a:p>
          <a:p>
            <a:pPr algn="just">
              <a:buFontTx/>
              <a:buNone/>
            </a:pPr>
            <a:r>
              <a:rPr lang="vi-VN" sz="2600" smtClean="0">
                <a:latin typeface="Times New Roman" pitchFamily="18" charset="0"/>
                <a:cs typeface="Times New Roman" pitchFamily="18" charset="0"/>
              </a:rPr>
              <a:t>- Loại thực phẩm bao gói s</a:t>
            </a:r>
            <a:r>
              <a:rPr lang="en-US" sz="2600" smtClean="0">
                <a:latin typeface="Times New Roman" pitchFamily="18" charset="0"/>
                <a:cs typeface="Times New Roman" pitchFamily="18" charset="0"/>
              </a:rPr>
              <a:t>ẵ</a:t>
            </a:r>
            <a:r>
              <a:rPr lang="vi-VN" sz="2600" smtClean="0">
                <a:latin typeface="Times New Roman" pitchFamily="18" charset="0"/>
                <a:cs typeface="Times New Roman" pitchFamily="18" charset="0"/>
              </a:rPr>
              <a:t>n, phụ gia thực phẩm: tên sản ph</a:t>
            </a:r>
            <a:r>
              <a:rPr lang="en-US" sz="2600" smtClean="0">
                <a:latin typeface="Times New Roman" pitchFamily="18" charset="0"/>
                <a:cs typeface="Times New Roman" pitchFamily="18" charset="0"/>
              </a:rPr>
              <a:t>ẩm, </a:t>
            </a:r>
            <a:r>
              <a:rPr lang="vi-VN" sz="2600" smtClean="0">
                <a:latin typeface="Times New Roman" pitchFamily="18" charset="0"/>
                <a:cs typeface="Times New Roman" pitchFamily="18" charset="0"/>
              </a:rPr>
              <a:t>khối lượng, kiểm tra </a:t>
            </a:r>
            <a:r>
              <a:rPr lang="vi-VN" sz="2600" smtClean="0">
                <a:solidFill>
                  <a:srgbClr val="FF0000"/>
                </a:solidFill>
                <a:latin typeface="Times New Roman" pitchFamily="18" charset="0"/>
                <a:cs typeface="Times New Roman" pitchFamily="18" charset="0"/>
              </a:rPr>
              <a:t>nhãn sản phẩm</a:t>
            </a:r>
            <a:r>
              <a:rPr lang="en-US" sz="2600" smtClean="0">
                <a:solidFill>
                  <a:srgbClr val="FF0000"/>
                </a:solidFill>
                <a:latin typeface="Times New Roman" pitchFamily="18" charset="0"/>
                <a:cs typeface="Times New Roman" pitchFamily="18" charset="0"/>
              </a:rPr>
              <a:t> (</a:t>
            </a:r>
            <a:r>
              <a:rPr lang="en-US" sz="2600" smtClean="0">
                <a:latin typeface="Times New Roman" pitchFamily="18" charset="0"/>
                <a:cs typeface="Times New Roman" pitchFamily="18" charset="0"/>
              </a:rPr>
              <a:t>tên sản phẩm, cơ sở sản xuất, địa chỉ sản xuất, lô sản xuất, ngày sản xuất, thời hạn sử dùng, quy cách đóng gói, khối lượng, hướng dẫn sử dụng, yêu cầu bảo quản)</a:t>
            </a:r>
            <a:r>
              <a:rPr lang="vi-VN" sz="2600" smtClean="0">
                <a:latin typeface="Times New Roman" pitchFamily="18" charset="0"/>
                <a:cs typeface="Times New Roman" pitchFamily="18" charset="0"/>
              </a:rPr>
              <a:t>. Khi cần, kiểm tra </a:t>
            </a:r>
            <a:r>
              <a:rPr lang="vi-VN" sz="2600" smtClean="0">
                <a:solidFill>
                  <a:srgbClr val="FF0000"/>
                </a:solidFill>
                <a:latin typeface="Times New Roman" pitchFamily="18" charset="0"/>
                <a:cs typeface="Times New Roman" pitchFamily="18" charset="0"/>
              </a:rPr>
              <a:t>các giấy tờ liên quan </a:t>
            </a:r>
            <a:r>
              <a:rPr lang="vi-VN" sz="2600" smtClean="0">
                <a:latin typeface="Times New Roman" pitchFamily="18" charset="0"/>
                <a:cs typeface="Times New Roman" pitchFamily="18" charset="0"/>
              </a:rPr>
              <a:t>đến sản phẩm</a:t>
            </a:r>
            <a:r>
              <a:rPr lang="en-US" sz="2600" smtClean="0">
                <a:latin typeface="Times New Roman" pitchFamily="18" charset="0"/>
                <a:cs typeface="Times New Roman" pitchFamily="18" charset="0"/>
              </a:rPr>
              <a:t> (như GCN cơ sở đủ điều kiện ATTP).</a:t>
            </a:r>
            <a:endParaRPr lang="en-US" sz="2600" smtClean="0">
              <a:solidFill>
                <a:srgbClr val="2106EC"/>
              </a:solidFill>
              <a:latin typeface="Times New Roman" pitchFamily="18" charset="0"/>
              <a:cs typeface="Times New Roman" pitchFamily="18" charset="0"/>
            </a:endParaRPr>
          </a:p>
        </p:txBody>
      </p:sp>
      <p:sp>
        <p:nvSpPr>
          <p:cNvPr id="6147" name="Rectangle 4"/>
          <p:cNvSpPr>
            <a:spLocks noGrp="1" noChangeArrowheads="1"/>
          </p:cNvSpPr>
          <p:nvPr>
            <p:ph type="title"/>
          </p:nvPr>
        </p:nvSpPr>
        <p:spPr>
          <a:xfrm>
            <a:off x="442913" y="304800"/>
            <a:ext cx="8243887" cy="762000"/>
          </a:xfrm>
          <a:solidFill>
            <a:schemeClr val="accent1"/>
          </a:solidFill>
          <a:ln>
            <a:solidFill>
              <a:srgbClr val="E56DAC"/>
            </a:solidFill>
          </a:ln>
        </p:spPr>
        <p:txBody>
          <a:bodyPr/>
          <a:lstStyle/>
          <a:p>
            <a:pPr eaLnBrk="1" hangingPunct="1">
              <a:defRPr/>
            </a:pPr>
            <a:r>
              <a:rPr lang="vi-VN" sz="3600" dirty="0" smtClean="0">
                <a:solidFill>
                  <a:srgbClr val="FF0000"/>
                </a:solidFill>
                <a:latin typeface="Times New Roman" pitchFamily="18" charset="0"/>
                <a:cs typeface="Times New Roman" pitchFamily="18" charset="0"/>
              </a:rPr>
              <a:t>Nội dung cụ thể như sau:</a:t>
            </a:r>
            <a:endParaRPr lang="en-US" sz="3600" b="1" dirty="0" smtClean="0">
              <a:solidFill>
                <a:srgbClr val="FF0000"/>
              </a:solidFill>
              <a:effectLst/>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42913" y="228600"/>
            <a:ext cx="8243887" cy="685800"/>
          </a:xfrm>
          <a:solidFill>
            <a:schemeClr val="accent1"/>
          </a:solidFill>
          <a:ln>
            <a:solidFill>
              <a:srgbClr val="FF00FF"/>
            </a:solidFill>
          </a:ln>
        </p:spPr>
        <p:txBody>
          <a:bodyPr/>
          <a:lstStyle/>
          <a:p>
            <a:pPr eaLnBrk="1" hangingPunct="1"/>
            <a:r>
              <a:rPr lang="en-US" sz="2800" b="1" smtClean="0">
                <a:solidFill>
                  <a:srgbClr val="2106EC"/>
                </a:solidFill>
                <a:effectLst/>
                <a:latin typeface="Arial" charset="0"/>
              </a:rPr>
              <a:t>KIỂM TRA THỰC PHẨM TƯƠI SỐNG</a:t>
            </a:r>
            <a:endParaRPr lang="en-US" sz="2800" smtClean="0">
              <a:solidFill>
                <a:srgbClr val="2106EC"/>
              </a:solidFill>
              <a:effectLst/>
              <a:latin typeface="Arial" charset="0"/>
            </a:endParaRPr>
          </a:p>
        </p:txBody>
      </p:sp>
      <p:pic>
        <p:nvPicPr>
          <p:cNvPr id="10243" name="Picture 2" descr="https://image2.baonghean.vn/w800/Uploaded/2019/nkdkswkqoc/201706/original/images1939689_10_cach_kiem_tra_chat_luong_thuc_pham_nhanh_va_de_dang_hinh_7_5954b99079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9624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s://image2.baonghean.vn/w800/Uploaded/2019/nkdkswkqoc/201706/original/images1939690_10_cach_kiem_tra_chat_luong_thuc_pham_nhanh_va_de_dang_hinh_8_5954b9ab7a89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3250">
                                            <p:txEl>
                                              <p:charRg st="4294967295" end="4294967295"/>
                                            </p:txEl>
                                          </p:spTgt>
                                        </p:tgtEl>
                                        <p:attrNameLst>
                                          <p:attrName>style.visibility</p:attrName>
                                        </p:attrNameLst>
                                      </p:cBhvr>
                                      <p:to>
                                        <p:strVal val="visible"/>
                                      </p:to>
                                    </p:set>
                                    <p:anim calcmode="lin" valueType="num">
                                      <p:cBhvr>
                                        <p:cTn id="7" dur="500" fill="hold"/>
                                        <p:tgtEl>
                                          <p:spTgt spid="53250">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0">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0">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0">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xit" presetSubtype="0" decel="100000" fill="hold" grpId="1" nodeType="clickEffect">
                                  <p:stCondLst>
                                    <p:cond delay="0"/>
                                  </p:stCondLst>
                                  <p:childTnLst>
                                    <p:anim calcmode="lin" valueType="num">
                                      <p:cBhvr>
                                        <p:cTn id="14" dur="500" fill="hold"/>
                                        <p:tgtEl>
                                          <p:spTgt spid="53250">
                                            <p:txEl>
                                              <p:charRg st="4294967295" end="429496729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5" dur="500" fill="hold"/>
                                        <p:tgtEl>
                                          <p:spTgt spid="53250">
                                            <p:txEl>
                                              <p:charRg st="4294967295" end="429496729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 dur="500" fill="hold"/>
                                        <p:tgtEl>
                                          <p:spTgt spid="53250">
                                            <p:txEl>
                                              <p:charRg st="4294967295" end="429496729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7" dur="500" fill="hold"/>
                                        <p:tgtEl>
                                          <p:spTgt spid="53250">
                                            <p:txEl>
                                              <p:charRg st="4294967295" end="4294967295"/>
                                            </p:txEl>
                                          </p:spTgt>
                                        </p:tgtEl>
                                        <p:attrNameLst>
                                          <p:attrName>ppt_y</p:attrName>
                                        </p:attrNameLst>
                                      </p:cBhvr>
                                      <p:tavLst>
                                        <p:tav tm="0">
                                          <p:val>
                                            <p:strVal val="ppt_y"/>
                                          </p:val>
                                        </p:tav>
                                        <p:tav tm="100000">
                                          <p:val>
                                            <p:strVal val="ppt_y"/>
                                          </p:val>
                                        </p:tav>
                                      </p:tavLst>
                                    </p:anim>
                                    <p:set>
                                      <p:cBhvr>
                                        <p:cTn id="18" dur="1" fill="hold">
                                          <p:stCondLst>
                                            <p:cond delay="499"/>
                                          </p:stCondLst>
                                        </p:cTn>
                                        <p:tgtEl>
                                          <p:spTgt spid="53250">
                                            <p:txEl>
                                              <p:charRg st="4294967295" end="429496729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0"/>
            <a:ext cx="8243888" cy="914400"/>
          </a:xfrm>
          <a:solidFill>
            <a:schemeClr val="accent1"/>
          </a:solidFill>
          <a:ln>
            <a:solidFill>
              <a:srgbClr val="FF00FF"/>
            </a:solidFill>
          </a:ln>
        </p:spPr>
        <p:txBody>
          <a:bodyPr/>
          <a:lstStyle/>
          <a:p>
            <a:pPr eaLnBrk="1" hangingPunct="1"/>
            <a:r>
              <a:rPr lang="en-US" sz="2800" b="1" smtClean="0">
                <a:solidFill>
                  <a:srgbClr val="2106EC"/>
                </a:solidFill>
                <a:effectLst/>
                <a:latin typeface="Arial" charset="0"/>
              </a:rPr>
              <a:t>KIỂM TRA THỰC PHẨM TƯƠI SỐNG VÀ THỰC PHẨM BAO GÓI SẴN</a:t>
            </a:r>
            <a:endParaRPr lang="en-US" sz="2800" smtClean="0">
              <a:solidFill>
                <a:srgbClr val="2106EC"/>
              </a:solidFill>
              <a:effectLst/>
              <a:latin typeface="Arial" charset="0"/>
            </a:endParaRPr>
          </a:p>
        </p:txBody>
      </p:sp>
      <p:pic>
        <p:nvPicPr>
          <p:cNvPr id="11267" name="Picture 3" descr="DSCN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fica-61814248538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4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3250">
                                            <p:txEl>
                                              <p:charRg st="4294967295" end="4294967295"/>
                                            </p:txEl>
                                          </p:spTgt>
                                        </p:tgtEl>
                                        <p:attrNameLst>
                                          <p:attrName>style.visibility</p:attrName>
                                        </p:attrNameLst>
                                      </p:cBhvr>
                                      <p:to>
                                        <p:strVal val="visible"/>
                                      </p:to>
                                    </p:set>
                                    <p:anim calcmode="lin" valueType="num">
                                      <p:cBhvr>
                                        <p:cTn id="7" dur="500" fill="hold"/>
                                        <p:tgtEl>
                                          <p:spTgt spid="53250">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0">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0">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0">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xit" presetSubtype="0" decel="100000" fill="hold" grpId="1" nodeType="clickEffect">
                                  <p:stCondLst>
                                    <p:cond delay="0"/>
                                  </p:stCondLst>
                                  <p:childTnLst>
                                    <p:anim calcmode="lin" valueType="num">
                                      <p:cBhvr>
                                        <p:cTn id="14" dur="500" fill="hold"/>
                                        <p:tgtEl>
                                          <p:spTgt spid="53250">
                                            <p:txEl>
                                              <p:charRg st="4294967295" end="429496729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5" dur="500" fill="hold"/>
                                        <p:tgtEl>
                                          <p:spTgt spid="53250">
                                            <p:txEl>
                                              <p:charRg st="4294967295" end="429496729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 dur="500" fill="hold"/>
                                        <p:tgtEl>
                                          <p:spTgt spid="53250">
                                            <p:txEl>
                                              <p:charRg st="4294967295" end="429496729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7" dur="500" fill="hold"/>
                                        <p:tgtEl>
                                          <p:spTgt spid="53250">
                                            <p:txEl>
                                              <p:charRg st="4294967295" end="4294967295"/>
                                            </p:txEl>
                                          </p:spTgt>
                                        </p:tgtEl>
                                        <p:attrNameLst>
                                          <p:attrName>ppt_y</p:attrName>
                                        </p:attrNameLst>
                                      </p:cBhvr>
                                      <p:tavLst>
                                        <p:tav tm="0">
                                          <p:val>
                                            <p:strVal val="ppt_y"/>
                                          </p:val>
                                        </p:tav>
                                        <p:tav tm="100000">
                                          <p:val>
                                            <p:strVal val="ppt_y"/>
                                          </p:val>
                                        </p:tav>
                                      </p:tavLst>
                                    </p:anim>
                                    <p:set>
                                      <p:cBhvr>
                                        <p:cTn id="18" dur="1" fill="hold">
                                          <p:stCondLst>
                                            <p:cond delay="499"/>
                                          </p:stCondLst>
                                        </p:cTn>
                                        <p:tgtEl>
                                          <p:spTgt spid="53250">
                                            <p:txEl>
                                              <p:charRg st="4294967295" end="429496729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1933</TotalTime>
  <Words>1482</Words>
  <Application>Microsoft Office PowerPoint</Application>
  <PresentationFormat>On-screen Show (4:3)</PresentationFormat>
  <Paragraphs>359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Balloons</vt:lpstr>
      <vt:lpstr>PowerPoint Presentation</vt:lpstr>
      <vt:lpstr>PHẦN I</vt:lpstr>
      <vt:lpstr>PHẠM VI ĐIỀU CHỈNH VÀ ĐỐI TƯỢNG ÁP DỤNG</vt:lpstr>
      <vt:lpstr>GIẢI THÍCH TỪ NGỮ</vt:lpstr>
      <vt:lpstr>KIỂM THỰC BA BƯỚC</vt:lpstr>
      <vt:lpstr>  1. Đối với thực phẩm chế biến ngay:  a) Kiểm tra về chủng loại và giấy tờ đi kèm đối với mỗi loại sản phẩm (chứng nhận về nguồn gốc, xuất xứ, hợp đồng mua bán, hóa đơn và các giấy tờ khác có liên quan).  </vt:lpstr>
      <vt:lpstr>Nội dung cụ thể như sau:</vt:lpstr>
      <vt:lpstr>KIỂM TRA THỰC PHẨM TƯƠI SỐNG</vt:lpstr>
      <vt:lpstr>KIỂM TRA THỰC PHẨM TƯƠI SỐNG VÀ THỰC PHẨM BAO GÓI SẴN</vt:lpstr>
      <vt:lpstr>Nội dung cụ thể như sau:</vt:lpstr>
      <vt:lpstr>PowerPoint Presentation</vt:lpstr>
      <vt:lpstr>                                          Mẫu số 1: Kiểm tra trước khi chế biến thức ăn (Bước 1)  Tên cơ sở: ……………………………………………….. Người kiểm tra: …………………………………………. Thời gian kiểm tra: ngày …..tháng ……..năm …………. Địa điểm kiểm tra:………………………………………… 1.Thực phẩm tươi sống, đông lạnh: thịt, cá, rau, củ, quả…  </vt:lpstr>
      <vt:lpstr>                   2.Thực phẩm khô và thực phẩm bao gói sẵn, phụ gia thực phẩm</vt:lpstr>
      <vt:lpstr>KIỂM THỰC BA BƯỚC</vt:lpstr>
      <vt:lpstr>PowerPoint Presentation</vt:lpstr>
      <vt:lpstr>PowerPoint Presentation</vt:lpstr>
      <vt:lpstr>                          Mẫu số 2: Kiểm tra khi chế biến thức ăn (Bước 2)  Tên cơ sở: ……………………………………………….. Người kiểm tra: ……………….……….  Thời gian kiểm tra: ngày …..tháng ……..năm ………….  Địa điểm kiểm tra:…………………………………………</vt:lpstr>
      <vt:lpstr>KIỂM THỰC BA BƯỚC</vt:lpstr>
      <vt:lpstr>                                   III.Mẫu số 3: Kiểm tra trước khi ăn (Bước 3) Tên cơ sở: ………………………………………………….. Người kiểm tra: ……………………………………………. Thời gian kiểm tra: ngày …..tháng ……..năm …………. Địa điểm kiểm tra:………………………………………… </vt:lpstr>
      <vt:lpstr>                         LƯU MẪU THỨC ĂN </vt:lpstr>
      <vt:lpstr>   DỤNG CỤ LƯU MẪU</vt:lpstr>
      <vt:lpstr>   LẤY MẪU THỨC ĂN</vt:lpstr>
      <vt:lpstr>                                MẪU BIỂU LƯU MẪU THỨC ĂN VÀ HỦY MẪU THỨC ĂN LƯU </vt:lpstr>
      <vt:lpstr>   DỤNG CỤ LƯU MẪU</vt:lpstr>
      <vt:lpstr>   BẢO QUẢN MẪU THỨC ĂN LƯU</vt:lpstr>
      <vt:lpstr>                         Mẫu số 5: Mẫu biểu theo dõi lưu và hủy mẫu thức ăn lưu  Tên cơ sở: ………………………………………………….. Địa điểm kiểm tra:…………………………………………… </vt:lpstr>
      <vt:lpstr>        XIN CHÂN THÀNH CÁM ƠN! </vt:lpstr>
    </vt:vector>
  </TitlesOfParts>
  <Company>HaNoi University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 Duong Nguyen</dc:creator>
  <cp:lastModifiedBy>Admin</cp:lastModifiedBy>
  <cp:revision>153</cp:revision>
  <dcterms:created xsi:type="dcterms:W3CDTF">2007-11-11T14:55:32Z</dcterms:created>
  <dcterms:modified xsi:type="dcterms:W3CDTF">2022-08-18T04:09:41Z</dcterms:modified>
</cp:coreProperties>
</file>